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6" r:id="rId4"/>
    <p:sldId id="258" r:id="rId5"/>
    <p:sldId id="259" r:id="rId6"/>
    <p:sldId id="275" r:id="rId7"/>
    <p:sldId id="277" r:id="rId8"/>
    <p:sldId id="279" r:id="rId9"/>
    <p:sldId id="280" r:id="rId10"/>
    <p:sldId id="281" r:id="rId11"/>
    <p:sldId id="282" r:id="rId12"/>
    <p:sldId id="284" r:id="rId13"/>
    <p:sldId id="285" r:id="rId14"/>
    <p:sldId id="287" r:id="rId15"/>
    <p:sldId id="288" r:id="rId16"/>
    <p:sldId id="289" r:id="rId17"/>
    <p:sldId id="290" r:id="rId18"/>
    <p:sldId id="283" r:id="rId19"/>
  </p:sldIdLst>
  <p:sldSz cx="18288000" cy="10287000"/>
  <p:notesSz cx="6858000" cy="9144000"/>
  <p:embeddedFontLst>
    <p:embeddedFont>
      <p:font typeface="Alice" panose="020B0604020202020204" charset="0"/>
      <p:regular r:id="rId20"/>
    </p:embeddedFont>
    <p:embeddedFont>
      <p:font typeface="Baskerville Old Face" panose="02020602080505020303" pitchFamily="18" charset="0"/>
      <p:regular r:id="rId21"/>
    </p:embeddedFont>
    <p:embeddedFont>
      <p:font typeface="Californian FB" panose="0207040306080B030204" pitchFamily="18" charset="0"/>
      <p:regular r:id="rId22"/>
      <p:bold r:id="rId23"/>
      <p:italic r:id="rId24"/>
    </p:embeddedFont>
    <p:embeddedFont>
      <p:font typeface="Canva Sans 1" panose="020B0604020202020204" charset="0"/>
      <p:regular r:id="rId25"/>
    </p:embeddedFont>
    <p:embeddedFont>
      <p:font typeface="Canva Sans 1 Bold" panose="020B0604020202020204" charset="0"/>
      <p:regular r:id="rId26"/>
    </p:embeddedFont>
    <p:embeddedFont>
      <p:font typeface="Cardo" panose="020B0604020202020204" charset="-79"/>
      <p:regular r:id="rId27"/>
    </p:embeddedFont>
    <p:embeddedFont>
      <p:font typeface="Century Schoolbook" panose="02040604050505020304" pitchFamily="18" charset="0"/>
      <p:regular r:id="rId28"/>
      <p:bold r:id="rId29"/>
      <p:italic r:id="rId30"/>
      <p:boldItalic r:id="rId31"/>
    </p:embeddedFont>
    <p:embeddedFont>
      <p:font typeface="Codec Pro ExtraBold" panose="020B0604020202020204" charset="0"/>
      <p:regular r:id="rId32"/>
    </p:embeddedFont>
    <p:embeddedFont>
      <p:font typeface="Copperplate Gothic Bold" panose="020E0705020206020404" pitchFamily="3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Gotham" panose="020B0604020202020204" charset="0"/>
      <p:regular r:id="rId42"/>
    </p:embeddedFont>
    <p:embeddedFont>
      <p:font typeface="Perpetua" panose="02020502060401020303" pitchFamily="18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CE"/>
    <a:srgbClr val="D8E2DC"/>
    <a:srgbClr val="B9375E"/>
    <a:srgbClr val="386FA4"/>
    <a:srgbClr val="76C893"/>
    <a:srgbClr val="FF4D6D"/>
    <a:srgbClr val="ECF3F0"/>
    <a:srgbClr val="5BC642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7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VKAS%20RAJPUROHIT\Desktop\CodeBasics\Project%20Callenges\GoodCabs%20Analysis\datasets\Busines%20Request%20Result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VKAS%20RAJPUROHIT\Desktop\CodeBasics\Project%20Callenges\GoodCabs%20Analysis\datasets\Busines%20Request%20Resul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AS%20RAJPUROHIT\Desktop\CodeBasics\Project%20Callenges\GoodCabs%20Analysis\datasets\Busines%20Request%20Resul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VKAS%20RAJPUROHIT\Desktop\CodeBasics\Project%20Callenges\GoodCabs%20Analysis\datasets\Busines%20Request%20Result.xlsx" TargetMode="External"/><Relationship Id="rId4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City Performance</a:t>
            </a:r>
            <a:r>
              <a:rPr lang="en-US" sz="1600" baseline="0"/>
              <a:t> By </a:t>
            </a:r>
            <a:r>
              <a:rPr lang="en-US" sz="1600"/>
              <a:t>Total</a:t>
            </a:r>
            <a:r>
              <a:rPr lang="en-US" sz="1600" baseline="0"/>
              <a:t> </a:t>
            </a:r>
            <a:r>
              <a:rPr lang="en-US" sz="1600"/>
              <a:t>Trips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'BR1'!$B$3</c:f>
              <c:strCache>
                <c:ptCount val="1"/>
                <c:pt idx="0">
                  <c:v>Total_trips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'BR1'!$A$4:$A$13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'BR1'!$B$4:$B$13</c:f>
              <c:numCache>
                <c:formatCode>General</c:formatCode>
                <c:ptCount val="10"/>
                <c:pt idx="0">
                  <c:v>38981</c:v>
                </c:pt>
                <c:pt idx="1">
                  <c:v>21104</c:v>
                </c:pt>
                <c:pt idx="2">
                  <c:v>42456</c:v>
                </c:pt>
                <c:pt idx="3">
                  <c:v>76888</c:v>
                </c:pt>
                <c:pt idx="4">
                  <c:v>50702</c:v>
                </c:pt>
                <c:pt idx="5">
                  <c:v>64299</c:v>
                </c:pt>
                <c:pt idx="6">
                  <c:v>16238</c:v>
                </c:pt>
                <c:pt idx="7">
                  <c:v>54843</c:v>
                </c:pt>
                <c:pt idx="8">
                  <c:v>32026</c:v>
                </c:pt>
                <c:pt idx="9">
                  <c:v>28366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C7-4C4A-A453-B2F3F5DADD2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945399407"/>
        <c:axId val="1945405647"/>
      </c:barChart>
      <c:catAx>
        <c:axId val="194539940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405647"/>
        <c:crosses val="autoZero"/>
        <c:auto val="1"/>
        <c:lblAlgn val="ctr"/>
        <c:lblOffset val="100"/>
        <c:noMultiLvlLbl val="0"/>
      </c:catAx>
      <c:valAx>
        <c:axId val="194540564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#,##0_);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39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8F9FA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[Busines Request Result.xlsx]BR6!PivotTable1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Repeat Passenger Rate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rgbClr val="CC6600"/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FFD961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rgbClr val="CC6600"/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rgbClr val="FFD961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rgbClr val="CC6600"/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rgbClr val="FFD961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'BR6'!$Q$65</c:f>
              <c:strCache>
                <c:ptCount val="1"/>
                <c:pt idx="0">
                  <c:v>City_RPR_%</c:v>
                </c:pt>
              </c:strCache>
            </c:strRef>
          </c:tx>
          <c:spPr>
            <a:gradFill flip="none" rotWithShape="1">
              <a:gsLst>
                <a:gs pos="0">
                  <a:srgbClr val="CC6600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'BR6'!$P$66:$P$75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'BR6'!$Q$66:$Q$75</c:f>
              <c:numCache>
                <c:formatCode>General</c:formatCode>
                <c:ptCount val="10"/>
                <c:pt idx="0">
                  <c:v>21.14</c:v>
                </c:pt>
                <c:pt idx="1">
                  <c:v>23.05</c:v>
                </c:pt>
                <c:pt idx="2">
                  <c:v>32.68</c:v>
                </c:pt>
                <c:pt idx="3">
                  <c:v>17.430000000000003</c:v>
                </c:pt>
                <c:pt idx="4">
                  <c:v>22.400000000000002</c:v>
                </c:pt>
                <c:pt idx="5">
                  <c:v>37.119999999999997</c:v>
                </c:pt>
                <c:pt idx="6">
                  <c:v>11.230000000000002</c:v>
                </c:pt>
                <c:pt idx="7">
                  <c:v>42.63</c:v>
                </c:pt>
                <c:pt idx="8">
                  <c:v>30.03</c:v>
                </c:pt>
                <c:pt idx="9">
                  <c:v>28.610000000000003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67-49BC-ACA0-C4FA541780F5}"/>
            </c:ext>
          </c:extLst>
        </c:ser>
        <c:ser>
          <c:idx val="1"/>
          <c:order val="1"/>
          <c:tx>
            <c:strRef>
              <c:f>'BR6'!$R$65</c:f>
              <c:strCache>
                <c:ptCount val="1"/>
                <c:pt idx="0">
                  <c:v>Monthly_RPR_%</c:v>
                </c:pt>
              </c:strCache>
            </c:strRef>
          </c:tx>
          <c:spPr>
            <a:gradFill flip="none" rotWithShape="1">
              <a:gsLst>
                <a:gs pos="0">
                  <a:srgbClr val="FFD961"/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'BR6'!$P$66:$P$75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'BR6'!$R$66:$R$75</c:f>
              <c:numCache>
                <c:formatCode>General</c:formatCode>
                <c:ptCount val="10"/>
                <c:pt idx="0">
                  <c:v>130.52000000000001</c:v>
                </c:pt>
                <c:pt idx="1">
                  <c:v>142.02000000000001</c:v>
                </c:pt>
                <c:pt idx="2">
                  <c:v>197.75</c:v>
                </c:pt>
                <c:pt idx="3">
                  <c:v>109.99000000000002</c:v>
                </c:pt>
                <c:pt idx="4">
                  <c:v>134.27000000000001</c:v>
                </c:pt>
                <c:pt idx="5">
                  <c:v>228.8</c:v>
                </c:pt>
                <c:pt idx="6">
                  <c:v>67.239999999999995</c:v>
                </c:pt>
                <c:pt idx="7">
                  <c:v>257.77000000000004</c:v>
                </c:pt>
                <c:pt idx="8">
                  <c:v>184.76</c:v>
                </c:pt>
                <c:pt idx="9">
                  <c:v>172.87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67-49BC-ACA0-C4FA541780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1251539519"/>
        <c:axId val="1251538559"/>
      </c:barChart>
      <c:catAx>
        <c:axId val="1251539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538559"/>
        <c:crosses val="autoZero"/>
        <c:auto val="1"/>
        <c:lblAlgn val="ctr"/>
        <c:lblOffset val="100"/>
        <c:noMultiLvlLbl val="0"/>
      </c:catAx>
      <c:valAx>
        <c:axId val="12515385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53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600" b="1" i="0" u="none" strike="noStrike" kern="1200" cap="none" spc="20" baseline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600" b="1" i="0" u="none" strike="noStrike" kern="1200" baseline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rPr>
              <a:t>City Avg Fare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600" b="1" i="0" u="none" strike="noStrike" kern="1200" cap="none" spc="20" baseline="0">
              <a:solidFill>
                <a:sysClr val="windowText" lastClr="000000">
                  <a:lumMod val="75000"/>
                  <a:lumOff val="2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'BR1'!$D$3</c:f>
              <c:strCache>
                <c:ptCount val="1"/>
                <c:pt idx="0">
                  <c:v>avg_fare_per_trip</c:v>
                </c:pt>
              </c:strCache>
            </c:strRef>
          </c:tx>
          <c:spPr>
            <a:solidFill>
              <a:srgbClr val="F4978E"/>
            </a:soli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'BR1'!$A$4:$A$13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'BR1'!$D$4:$D$13</c:f>
              <c:numCache>
                <c:formatCode>"₹"\ #,##0.00</c:formatCode>
                <c:ptCount val="10"/>
                <c:pt idx="0">
                  <c:v>283.69</c:v>
                </c:pt>
                <c:pt idx="1">
                  <c:v>166.98</c:v>
                </c:pt>
                <c:pt idx="2">
                  <c:v>179.84</c:v>
                </c:pt>
                <c:pt idx="3">
                  <c:v>483.92</c:v>
                </c:pt>
                <c:pt idx="4">
                  <c:v>335.25</c:v>
                </c:pt>
                <c:pt idx="5">
                  <c:v>147.18</c:v>
                </c:pt>
                <c:pt idx="6">
                  <c:v>249.71</c:v>
                </c:pt>
                <c:pt idx="7">
                  <c:v>117.27</c:v>
                </c:pt>
                <c:pt idx="8">
                  <c:v>118.57</c:v>
                </c:pt>
                <c:pt idx="9">
                  <c:v>282.67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A-444E-BD0D-0FB200BDE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99544447"/>
        <c:axId val="2099537247"/>
      </c:barChart>
      <c:lineChart>
        <c:grouping val="standard"/>
        <c:varyColors val="0"/>
        <c:ser>
          <c:idx val="1"/>
          <c:order val="0"/>
          <c:tx>
            <c:strRef>
              <c:f>'BR1'!$C$3</c:f>
              <c:strCache>
                <c:ptCount val="1"/>
                <c:pt idx="0">
                  <c:v>avg_fare_per_km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cat>
            <c:strRef>
              <c:f>'BR1'!$A$4:$A$13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'BR1'!$C$4:$C$13</c:f>
              <c:numCache>
                <c:formatCode>"₹"\ #,##0.00</c:formatCode>
                <c:ptCount val="10"/>
                <c:pt idx="0">
                  <c:v>12.06</c:v>
                </c:pt>
                <c:pt idx="1">
                  <c:v>11.15</c:v>
                </c:pt>
                <c:pt idx="2">
                  <c:v>10.9</c:v>
                </c:pt>
                <c:pt idx="3">
                  <c:v>16.12</c:v>
                </c:pt>
                <c:pt idx="4">
                  <c:v>13.93</c:v>
                </c:pt>
                <c:pt idx="5">
                  <c:v>11.76</c:v>
                </c:pt>
                <c:pt idx="6">
                  <c:v>15.14</c:v>
                </c:pt>
                <c:pt idx="7">
                  <c:v>10.66</c:v>
                </c:pt>
                <c:pt idx="8">
                  <c:v>10.29</c:v>
                </c:pt>
                <c:pt idx="9">
                  <c:v>12.53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3A-444E-BD0D-0FB200BDE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3198751"/>
        <c:axId val="1913195391"/>
      </c:lineChart>
      <c:catAx>
        <c:axId val="2099544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537247"/>
        <c:crosses val="autoZero"/>
        <c:auto val="1"/>
        <c:lblAlgn val="ctr"/>
        <c:lblOffset val="100"/>
        <c:noMultiLvlLbl val="0"/>
      </c:catAx>
      <c:valAx>
        <c:axId val="20995372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 fare per Trip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544447"/>
        <c:crosses val="autoZero"/>
        <c:crossBetween val="between"/>
      </c:valAx>
      <c:valAx>
        <c:axId val="191319539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 Fare per Km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198751"/>
        <c:crosses val="max"/>
        <c:crossBetween val="between"/>
      </c:valAx>
      <c:catAx>
        <c:axId val="1913198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131953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lang="en-US" sz="9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[Busines Request Result.xlsx]BR2!PivotTable48</c:name>
    <c:fmtId val="2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Target Achivement in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rgbClr val="EFF5F2"/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0"/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rgbClr val="EFF5F2"/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0"/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rgbClr val="EFF5F2"/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noFill/>
          </a:ln>
          <a:effectLst>
            <a:softEdge rad="0"/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'BR2'!$B$66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ECF3F0"/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'BR2'!$A$67:$A$77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'BR2'!$B$67:$B$77</c:f>
              <c:numCache>
                <c:formatCode>General</c:formatCode>
                <c:ptCount val="10"/>
                <c:pt idx="0">
                  <c:v>0.23999999999999977</c:v>
                </c:pt>
                <c:pt idx="1">
                  <c:v>2.9699999999999989</c:v>
                </c:pt>
                <c:pt idx="2">
                  <c:v>-13.95</c:v>
                </c:pt>
                <c:pt idx="3">
                  <c:v>84.179999999999978</c:v>
                </c:pt>
                <c:pt idx="4">
                  <c:v>17.869999999999997</c:v>
                </c:pt>
                <c:pt idx="5">
                  <c:v>-63.209999999999994</c:v>
                </c:pt>
                <c:pt idx="6">
                  <c:v>127.38</c:v>
                </c:pt>
                <c:pt idx="7">
                  <c:v>-21.9</c:v>
                </c:pt>
                <c:pt idx="8">
                  <c:v>-87.29</c:v>
                </c:pt>
                <c:pt idx="9">
                  <c:v>-1.2599999999999998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3A-45C3-81FB-483821EF02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73718304"/>
        <c:axId val="1973719264"/>
      </c:barChart>
      <c:catAx>
        <c:axId val="19737183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719264"/>
        <c:crosses val="autoZero"/>
        <c:auto val="1"/>
        <c:lblAlgn val="ctr"/>
        <c:lblOffset val="100"/>
        <c:noMultiLvlLbl val="0"/>
      </c:catAx>
      <c:valAx>
        <c:axId val="1973719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Percentage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718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6350" cap="rnd" cmpd="sng" algn="ctr">
      <a:solidFill>
        <a:srgbClr val="D8E2DC"/>
      </a:solidFill>
      <a:prstDash val="solid"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[Busines Request Result.xlsx]BR2!PivotTable1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Trip</a:t>
            </a:r>
            <a:r>
              <a:rPr lang="en-US" b="1" baseline="0"/>
              <a:t> </a:t>
            </a:r>
            <a:r>
              <a:rPr lang="en-US" b="1"/>
              <a:t>Targets by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rgbClr val="FFD6FF"/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;[Red]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FFD6FF"/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;[Red]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rgbClr val="FFD6FF"/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c:spPr>
        <c:marker>
          <c:symbol val="none"/>
        </c:marker>
        <c:dLbl>
          <c:idx val="0"/>
          <c:numFmt formatCode="#,##0;[Red]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'BR2'!$E$66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FFD6FF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dLbls>
            <c:numFmt formatCode="#,##0;[Red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'BR2'!$D$67:$D$77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'BR2'!$E$67:$E$77</c:f>
              <c:numCache>
                <c:formatCode>General</c:formatCode>
                <c:ptCount val="10"/>
                <c:pt idx="0">
                  <c:v>38981</c:v>
                </c:pt>
                <c:pt idx="1">
                  <c:v>21104</c:v>
                </c:pt>
                <c:pt idx="2">
                  <c:v>42456</c:v>
                </c:pt>
                <c:pt idx="3">
                  <c:v>76888</c:v>
                </c:pt>
                <c:pt idx="4">
                  <c:v>50702</c:v>
                </c:pt>
                <c:pt idx="5">
                  <c:v>64299</c:v>
                </c:pt>
                <c:pt idx="6">
                  <c:v>16238</c:v>
                </c:pt>
                <c:pt idx="7">
                  <c:v>54843</c:v>
                </c:pt>
                <c:pt idx="8">
                  <c:v>32026</c:v>
                </c:pt>
                <c:pt idx="9">
                  <c:v>28366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5-4EB1-B0C5-5B09E529CA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493176047"/>
        <c:axId val="493177007"/>
      </c:barChart>
      <c:catAx>
        <c:axId val="49317604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177007"/>
        <c:crosses val="autoZero"/>
        <c:auto val="1"/>
        <c:lblAlgn val="ctr"/>
        <c:lblOffset val="100"/>
        <c:noMultiLvlLbl val="0"/>
      </c:catAx>
      <c:valAx>
        <c:axId val="493177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Trips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_);\(#,##0\)" sourceLinked="0"/>
        <c:majorTickMark val="in"/>
        <c:minorTickMark val="none"/>
        <c:tickLblPos val="nextTo"/>
        <c:spPr>
          <a:noFill/>
          <a:ln>
            <a:solidFill>
              <a:srgbClr val="D8E2DC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17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9525" cap="flat" cmpd="sng" algn="ctr">
      <a:solidFill>
        <a:srgbClr val="D8E2DC"/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[Busines Request Result.xlsx]BR3!PivotTable66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Repeat Passengers Trip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'BR3'!$R$16</c:f>
              <c:strCache>
                <c:ptCount val="1"/>
                <c:pt idx="0">
                  <c:v>2_Trips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'BR3'!$R$17</c:f>
              <c:numCache>
                <c:formatCode>General</c:formatCode>
                <c:ptCount val="1"/>
                <c:pt idx="0">
                  <c:v>51.25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06-42A6-BABA-EE1FD9AACB9A}"/>
            </c:ext>
          </c:extLst>
        </c:ser>
        <c:ser>
          <c:idx val="1"/>
          <c:order val="1"/>
          <c:tx>
            <c:strRef>
              <c:f>'BR3'!$S$16</c:f>
              <c:strCache>
                <c:ptCount val="1"/>
                <c:pt idx="0">
                  <c:v>3_Trips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'BR3'!$S$17</c:f>
              <c:numCache>
                <c:formatCode>General</c:formatCode>
                <c:ptCount val="1"/>
                <c:pt idx="0">
                  <c:v>24.96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06-42A6-BABA-EE1FD9AACB9A}"/>
            </c:ext>
          </c:extLst>
        </c:ser>
        <c:ser>
          <c:idx val="2"/>
          <c:order val="2"/>
          <c:tx>
            <c:strRef>
              <c:f>'BR3'!$T$16</c:f>
              <c:strCache>
                <c:ptCount val="1"/>
                <c:pt idx="0">
                  <c:v>4_Trips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'BR3'!$T$17</c:f>
              <c:numCache>
                <c:formatCode>General</c:formatCode>
                <c:ptCount val="1"/>
                <c:pt idx="0">
                  <c:v>16.55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06-42A6-BABA-EE1FD9AACB9A}"/>
            </c:ext>
          </c:extLst>
        </c:ser>
        <c:ser>
          <c:idx val="3"/>
          <c:order val="3"/>
          <c:tx>
            <c:strRef>
              <c:f>'BR3'!$U$16</c:f>
              <c:strCache>
                <c:ptCount val="1"/>
                <c:pt idx="0">
                  <c:v>5_Trips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'BR3'!$U$17</c:f>
              <c:numCache>
                <c:formatCode>General</c:formatCode>
                <c:ptCount val="1"/>
                <c:pt idx="0">
                  <c:v>20.62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06-42A6-BABA-EE1FD9AACB9A}"/>
            </c:ext>
          </c:extLst>
        </c:ser>
        <c:ser>
          <c:idx val="4"/>
          <c:order val="4"/>
          <c:tx>
            <c:strRef>
              <c:f>'BR3'!$V$16</c:f>
              <c:strCache>
                <c:ptCount val="1"/>
                <c:pt idx="0">
                  <c:v>6_Trips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'BR3'!$V$17</c:f>
              <c:numCache>
                <c:formatCode>General</c:formatCode>
                <c:ptCount val="1"/>
                <c:pt idx="0">
                  <c:v>20.18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06-42A6-BABA-EE1FD9AACB9A}"/>
            </c:ext>
          </c:extLst>
        </c:ser>
        <c:ser>
          <c:idx val="5"/>
          <c:order val="5"/>
          <c:tx>
            <c:strRef>
              <c:f>'BR3'!$W$16</c:f>
              <c:strCache>
                <c:ptCount val="1"/>
                <c:pt idx="0">
                  <c:v>7_Trips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'BR3'!$W$17</c:f>
              <c:numCache>
                <c:formatCode>General</c:formatCode>
                <c:ptCount val="1"/>
                <c:pt idx="0">
                  <c:v>12.86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06-42A6-BABA-EE1FD9AACB9A}"/>
            </c:ext>
          </c:extLst>
        </c:ser>
        <c:ser>
          <c:idx val="6"/>
          <c:order val="6"/>
          <c:tx>
            <c:strRef>
              <c:f>'BR3'!$X$16</c:f>
              <c:strCache>
                <c:ptCount val="1"/>
                <c:pt idx="0">
                  <c:v>8_Trips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'BR3'!$X$17</c:f>
              <c:numCache>
                <c:formatCode>General</c:formatCode>
                <c:ptCount val="1"/>
                <c:pt idx="0">
                  <c:v>6.43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06-42A6-BABA-EE1FD9AACB9A}"/>
            </c:ext>
          </c:extLst>
        </c:ser>
        <c:ser>
          <c:idx val="7"/>
          <c:order val="7"/>
          <c:tx>
            <c:strRef>
              <c:f>'BR3'!$Y$16</c:f>
              <c:strCache>
                <c:ptCount val="1"/>
                <c:pt idx="0">
                  <c:v>9_Trips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'BR3'!$Y$17</c:f>
              <c:numCache>
                <c:formatCode>General</c:formatCode>
                <c:ptCount val="1"/>
                <c:pt idx="0">
                  <c:v>2.38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006-42A6-BABA-EE1FD9AACB9A}"/>
            </c:ext>
          </c:extLst>
        </c:ser>
        <c:ser>
          <c:idx val="8"/>
          <c:order val="8"/>
          <c:tx>
            <c:strRef>
              <c:f>'BR3'!$Z$16</c:f>
              <c:strCache>
                <c:ptCount val="1"/>
                <c:pt idx="0">
                  <c:v>10_Trips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'BR3'!$R$17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'BR3'!$Z$17</c:f>
              <c:numCache>
                <c:formatCode>General</c:formatCode>
                <c:ptCount val="1"/>
                <c:pt idx="0">
                  <c:v>1.79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06-42A6-BABA-EE1FD9AACB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3208272"/>
        <c:axId val="163211632"/>
      </c:barChart>
      <c:catAx>
        <c:axId val="16320827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Repeat Trips</a:t>
                </a:r>
              </a:p>
            </c:rich>
          </c:tx>
          <c:layout>
            <c:manualLayout>
              <c:xMode val="edge"/>
              <c:yMode val="edge"/>
              <c:x val="0.4669431946006749"/>
              <c:y val="0.91264590669884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63211632"/>
        <c:crosses val="autoZero"/>
        <c:auto val="0"/>
        <c:lblAlgn val="ctr"/>
        <c:lblOffset val="100"/>
        <c:noMultiLvlLbl val="0"/>
      </c:catAx>
      <c:valAx>
        <c:axId val="16321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0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"/>
          <c:y val="0.81626834962212635"/>
          <c:w val="0.86127384278578079"/>
          <c:h val="7.0666323744707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New Passengers By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'BR4'!$A$4</c:f>
              <c:strCache>
                <c:ptCount val="1"/>
                <c:pt idx="0">
                  <c:v>Jaipur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'BR4'!$B$3</c:f>
              <c:strCache>
                <c:ptCount val="1"/>
                <c:pt idx="0">
                  <c:v>New_passengers</c:v>
                </c:pt>
              </c:strCache>
              <c:extLst/>
            </c:strRef>
          </c:cat>
          <c:val>
            <c:numRef>
              <c:f>'BR4'!$B$4</c:f>
              <c:numCache>
                <c:formatCode>General</c:formatCode>
                <c:ptCount val="1"/>
                <c:pt idx="0">
                  <c:v>45856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E56-4F9F-B0CF-9B7B57450C42}"/>
            </c:ext>
          </c:extLst>
        </c:ser>
        <c:ser>
          <c:idx val="1"/>
          <c:order val="1"/>
          <c:tx>
            <c:strRef>
              <c:f>'BR4'!$A$5</c:f>
              <c:strCache>
                <c:ptCount val="1"/>
                <c:pt idx="0">
                  <c:v>Kochi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'BR4'!$B$3</c:f>
              <c:strCache>
                <c:ptCount val="1"/>
                <c:pt idx="0">
                  <c:v>New_passengers</c:v>
                </c:pt>
              </c:strCache>
              <c:extLst/>
            </c:strRef>
          </c:cat>
          <c:val>
            <c:numRef>
              <c:f>'BR4'!$B$5</c:f>
              <c:numCache>
                <c:formatCode>General</c:formatCode>
                <c:ptCount val="1"/>
                <c:pt idx="0">
                  <c:v>26416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E56-4F9F-B0CF-9B7B57450C42}"/>
            </c:ext>
          </c:extLst>
        </c:ser>
        <c:ser>
          <c:idx val="2"/>
          <c:order val="2"/>
          <c:tx>
            <c:strRef>
              <c:f>'BR4'!$A$6</c:f>
              <c:strCache>
                <c:ptCount val="1"/>
                <c:pt idx="0">
                  <c:v>Chandigarh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'BR4'!$B$3</c:f>
              <c:strCache>
                <c:ptCount val="1"/>
                <c:pt idx="0">
                  <c:v>New_passengers</c:v>
                </c:pt>
              </c:strCache>
              <c:extLst/>
            </c:strRef>
          </c:cat>
          <c:val>
            <c:numRef>
              <c:f>'BR4'!$B$6</c:f>
              <c:numCache>
                <c:formatCode>General</c:formatCode>
                <c:ptCount val="1"/>
                <c:pt idx="0">
                  <c:v>18908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4E56-4F9F-B0CF-9B7B57450C42}"/>
            </c:ext>
          </c:extLst>
        </c:ser>
        <c:ser>
          <c:idx val="3"/>
          <c:order val="3"/>
          <c:tx>
            <c:strRef>
              <c:f>'BR4'!$A$7</c:f>
              <c:strCache>
                <c:ptCount val="1"/>
                <c:pt idx="0">
                  <c:v>Surat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'BR4'!$B$3</c:f>
              <c:strCache>
                <c:ptCount val="1"/>
                <c:pt idx="0">
                  <c:v>New_passengers</c:v>
                </c:pt>
              </c:strCache>
              <c:extLst/>
            </c:strRef>
          </c:cat>
          <c:val>
            <c:numRef>
              <c:f>'BR4'!$B$7</c:f>
              <c:numCache>
                <c:formatCode>General</c:formatCode>
                <c:ptCount val="1"/>
                <c:pt idx="0">
                  <c:v>11626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4E56-4F9F-B0CF-9B7B57450C42}"/>
            </c:ext>
          </c:extLst>
        </c:ser>
        <c:ser>
          <c:idx val="4"/>
          <c:order val="4"/>
          <c:tx>
            <c:strRef>
              <c:f>'BR4'!$A$8</c:f>
              <c:strCache>
                <c:ptCount val="1"/>
                <c:pt idx="0">
                  <c:v>Vadodara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'BR4'!$B$3</c:f>
              <c:strCache>
                <c:ptCount val="1"/>
                <c:pt idx="0">
                  <c:v>New_passengers</c:v>
                </c:pt>
              </c:strCache>
              <c:extLst/>
            </c:strRef>
          </c:cat>
          <c:val>
            <c:numRef>
              <c:f>'BR4'!$B$8</c:f>
              <c:numCache>
                <c:formatCode>General</c:formatCode>
                <c:ptCount val="1"/>
                <c:pt idx="0">
                  <c:v>10127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4E56-4F9F-B0CF-9B7B57450C42}"/>
            </c:ext>
          </c:extLst>
        </c:ser>
        <c:ser>
          <c:idx val="5"/>
          <c:order val="5"/>
          <c:tx>
            <c:strRef>
              <c:f>'BR4'!$A$9</c:f>
              <c:strCache>
                <c:ptCount val="1"/>
                <c:pt idx="0">
                  <c:v>Coimbatore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'BR4'!$B$3</c:f>
              <c:strCache>
                <c:ptCount val="1"/>
                <c:pt idx="0">
                  <c:v>New_passengers</c:v>
                </c:pt>
              </c:strCache>
              <c:extLst/>
            </c:strRef>
          </c:cat>
          <c:val>
            <c:numRef>
              <c:f>'BR4'!$B$9</c:f>
              <c:numCache>
                <c:formatCode>General</c:formatCode>
                <c:ptCount val="1"/>
                <c:pt idx="0">
                  <c:v>8514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4E56-4F9F-B0CF-9B7B57450C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4325279"/>
        <c:axId val="2104325759"/>
      </c:barChart>
      <c:catAx>
        <c:axId val="21043252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04325759"/>
        <c:crosses val="autoZero"/>
        <c:auto val="1"/>
        <c:lblAlgn val="ctr"/>
        <c:lblOffset val="100"/>
        <c:noMultiLvlLbl val="0"/>
      </c:catAx>
      <c:valAx>
        <c:axId val="21043257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Passenger</a:t>
                </a:r>
                <a:r>
                  <a:rPr lang="en-IN" sz="1200" baseline="0"/>
                  <a:t> No.</a:t>
                </a:r>
                <a:endParaRPr lang="en-IN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10432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9209663488549552E-2"/>
          <c:y val="0.84911556509981712"/>
          <c:w val="0.84417918207508402"/>
          <c:h val="8.5227869243617291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8F9FA"/>
    </a:solidFill>
    <a:ln w="9525" cap="flat" cmpd="sng" algn="ctr">
      <a:solidFill>
        <a:schemeClr val="bg1">
          <a:lumMod val="6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latin typeface="+mj-lt"/>
              </a:rPr>
              <a:t>Revenue</a:t>
            </a:r>
            <a:endParaRPr lang="en-US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1"/>
          <c:order val="1"/>
          <c:tx>
            <c:strRef>
              <c:f>'BR5'!$C$3</c:f>
              <c:strCache>
                <c:ptCount val="1"/>
                <c:pt idx="0">
                  <c:v>Revenue</c:v>
                </c:pt>
              </c:strCache>
            </c:strRef>
          </c:tx>
          <c:spPr>
            <a:gradFill flip="none" rotWithShape="1">
              <a:gsLst>
                <a:gs pos="0">
                  <a:srgbClr val="FCD5CE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numFmt formatCode="&quot;₹&quot;\ 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'BR5'!$A$4:$A$13</c:f>
              <c:strCache>
                <c:ptCount val="10"/>
                <c:pt idx="0">
                  <c:v>Jaipur</c:v>
                </c:pt>
                <c:pt idx="1">
                  <c:v>Kochi</c:v>
                </c:pt>
                <c:pt idx="2">
                  <c:v>Chandigarh</c:v>
                </c:pt>
                <c:pt idx="3">
                  <c:v>Lucknow</c:v>
                </c:pt>
                <c:pt idx="4">
                  <c:v>Vadodara</c:v>
                </c:pt>
                <c:pt idx="5">
                  <c:v>Mysore</c:v>
                </c:pt>
                <c:pt idx="6">
                  <c:v>Indore</c:v>
                </c:pt>
                <c:pt idx="7">
                  <c:v>Surat</c:v>
                </c:pt>
                <c:pt idx="8">
                  <c:v>Coimbatore</c:v>
                </c:pt>
                <c:pt idx="9">
                  <c:v>Visakhapatnam</c:v>
                </c:pt>
              </c:strCache>
            </c:strRef>
          </c:cat>
          <c:val>
            <c:numRef>
              <c:f>'BR5'!$C$4:$C$13</c:f>
              <c:numCache>
                <c:formatCode>"₹"\ #,##0.00,,\ "M"</c:formatCode>
                <c:ptCount val="10"/>
                <c:pt idx="0">
                  <c:v>7747202</c:v>
                </c:pt>
                <c:pt idx="1">
                  <c:v>3333746</c:v>
                </c:pt>
                <c:pt idx="2">
                  <c:v>2108290</c:v>
                </c:pt>
                <c:pt idx="3">
                  <c:v>1777269</c:v>
                </c:pt>
                <c:pt idx="4">
                  <c:v>706250</c:v>
                </c:pt>
                <c:pt idx="5">
                  <c:v>745170</c:v>
                </c:pt>
                <c:pt idx="6">
                  <c:v>1380996</c:v>
                </c:pt>
                <c:pt idx="7">
                  <c:v>1154909</c:v>
                </c:pt>
                <c:pt idx="8">
                  <c:v>612431</c:v>
                </c:pt>
                <c:pt idx="9">
                  <c:v>1390682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F-4AA3-9C17-9C6B081E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80617887"/>
        <c:axId val="138059628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'BR5'!$B$3</c15:sqref>
                        </c15:formulaRef>
                      </c:ext>
                    </c:extLst>
                    <c:strCache>
                      <c:ptCount val="1"/>
                      <c:pt idx="0">
                        <c:v>Highest_revenue_month</c:v>
                      </c:pt>
                    </c:strCache>
                  </c:strRef>
                </c:tx>
                <c:spPr>
                  <a:solidFill>
                    <a:schemeClr val="accent1">
                      <a:tint val="65000"/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'BR5'!$A$4:$A$13</c15:sqref>
                        </c15:formulaRef>
                      </c:ext>
                    </c:extLst>
                    <c:strCache>
                      <c:ptCount val="10"/>
                      <c:pt idx="0">
                        <c:v>Jaipur</c:v>
                      </c:pt>
                      <c:pt idx="1">
                        <c:v>Kochi</c:v>
                      </c:pt>
                      <c:pt idx="2">
                        <c:v>Chandigarh</c:v>
                      </c:pt>
                      <c:pt idx="3">
                        <c:v>Lucknow</c:v>
                      </c:pt>
                      <c:pt idx="4">
                        <c:v>Vadodara</c:v>
                      </c:pt>
                      <c:pt idx="5">
                        <c:v>Mysore</c:v>
                      </c:pt>
                      <c:pt idx="6">
                        <c:v>Indore</c:v>
                      </c:pt>
                      <c:pt idx="7">
                        <c:v>Surat</c:v>
                      </c:pt>
                      <c:pt idx="8">
                        <c:v>Coimbatore</c:v>
                      </c:pt>
                      <c:pt idx="9">
                        <c:v>Visakhapatnam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'BR5'!$B$4:$B$13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5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5</c:v>
                      </c:pt>
                      <c:pt idx="7">
                        <c:v>4</c:v>
                      </c:pt>
                      <c:pt idx="8">
                        <c:v>4</c:v>
                      </c:pt>
                      <c:pt idx="9">
                        <c:v>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6CF-4AA3-9C17-9C6B081ECA7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'BR5'!$D$3</c15:sqref>
                        </c15:formulaRef>
                      </c:ext>
                    </c:extLst>
                    <c:strCache>
                      <c:ptCount val="1"/>
                      <c:pt idx="0">
                        <c:v>Percentage_contribution</c:v>
                      </c:pt>
                    </c:strCache>
                  </c:strRef>
                </c:tx>
                <c:spPr>
                  <a:solidFill>
                    <a:schemeClr val="accent1">
                      <a:shade val="65000"/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'BR5'!$A$4:$A$13</c15:sqref>
                        </c15:formulaRef>
                      </c:ext>
                    </c:extLst>
                    <c:strCache>
                      <c:ptCount val="10"/>
                      <c:pt idx="0">
                        <c:v>Jaipur</c:v>
                      </c:pt>
                      <c:pt idx="1">
                        <c:v>Kochi</c:v>
                      </c:pt>
                      <c:pt idx="2">
                        <c:v>Chandigarh</c:v>
                      </c:pt>
                      <c:pt idx="3">
                        <c:v>Lucknow</c:v>
                      </c:pt>
                      <c:pt idx="4">
                        <c:v>Vadodara</c:v>
                      </c:pt>
                      <c:pt idx="5">
                        <c:v>Mysore</c:v>
                      </c:pt>
                      <c:pt idx="6">
                        <c:v>Indore</c:v>
                      </c:pt>
                      <c:pt idx="7">
                        <c:v>Surat</c:v>
                      </c:pt>
                      <c:pt idx="8">
                        <c:v>Coimbatore</c:v>
                      </c:pt>
                      <c:pt idx="9">
                        <c:v>Visakhapatnam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'BR5'!$D$4:$D$13</c15:sqref>
                        </c15:formulaRef>
                      </c:ext>
                    </c:extLst>
                    <c:numCache>
                      <c:formatCode>0.00</c:formatCode>
                      <c:ptCount val="10"/>
                      <c:pt idx="0">
                        <c:v>20.82</c:v>
                      </c:pt>
                      <c:pt idx="1">
                        <c:v>19.61</c:v>
                      </c:pt>
                      <c:pt idx="2">
                        <c:v>19.07</c:v>
                      </c:pt>
                      <c:pt idx="3">
                        <c:v>18.78</c:v>
                      </c:pt>
                      <c:pt idx="4">
                        <c:v>18.600000000000001</c:v>
                      </c:pt>
                      <c:pt idx="5">
                        <c:v>18.38</c:v>
                      </c:pt>
                      <c:pt idx="6">
                        <c:v>18.09</c:v>
                      </c:pt>
                      <c:pt idx="7">
                        <c:v>17.96</c:v>
                      </c:pt>
                      <c:pt idx="8">
                        <c:v>17.38</c:v>
                      </c:pt>
                      <c:pt idx="9">
                        <c:v>17.34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6CF-4AA3-9C17-9C6B081ECA7F}"/>
                  </c:ext>
                </c:extLst>
              </c15:ser>
            </c15:filteredBarSeries>
          </c:ext>
        </c:extLst>
      </c:barChart>
      <c:catAx>
        <c:axId val="13806178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596287"/>
        <c:crosses val="autoZero"/>
        <c:auto val="1"/>
        <c:lblAlgn val="ctr"/>
        <c:lblOffset val="100"/>
        <c:noMultiLvlLbl val="0"/>
      </c:catAx>
      <c:valAx>
        <c:axId val="13805962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617887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cap="all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Millions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  <a:ea typeface="+mn-ea"/>
                <a:cs typeface="+mn-cs"/>
              </a:defRPr>
            </a:pPr>
            <a:r>
              <a:rPr lang="en-US" sz="16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  <a:ea typeface="+mn-ea"/>
                <a:cs typeface="+mn-cs"/>
              </a:rPr>
              <a:t>Percentage Contribution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cap="all" spc="5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2"/>
          <c:order val="2"/>
          <c:tx>
            <c:strRef>
              <c:f>'BR5'!$D$3</c:f>
              <c:strCache>
                <c:ptCount val="1"/>
                <c:pt idx="0">
                  <c:v>Percentage_contribution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D3-4EC6-AF98-50AA83094B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D3-4EC6-AF98-50AA83094B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D3-4EC6-AF98-50AA83094B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D3-4EC6-AF98-50AA83094B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AD3-4EC6-AF98-50AA83094B3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AD3-4EC6-AF98-50AA83094B3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AD3-4EC6-AF98-50AA83094B3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AD3-4EC6-AF98-50AA83094B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AD3-4EC6-AF98-50AA83094B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AD3-4EC6-AF98-50AA83094B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'BR5'!$A$4:$A$13</c:f>
              <c:strCache>
                <c:ptCount val="10"/>
                <c:pt idx="0">
                  <c:v>Jaipur</c:v>
                </c:pt>
                <c:pt idx="1">
                  <c:v>Kochi</c:v>
                </c:pt>
                <c:pt idx="2">
                  <c:v>Chandigarh</c:v>
                </c:pt>
                <c:pt idx="3">
                  <c:v>Lucknow</c:v>
                </c:pt>
                <c:pt idx="4">
                  <c:v>Vadodara</c:v>
                </c:pt>
                <c:pt idx="5">
                  <c:v>Mysore</c:v>
                </c:pt>
                <c:pt idx="6">
                  <c:v>Indore</c:v>
                </c:pt>
                <c:pt idx="7">
                  <c:v>Surat</c:v>
                </c:pt>
                <c:pt idx="8">
                  <c:v>Coimbatore</c:v>
                </c:pt>
                <c:pt idx="9">
                  <c:v>Visakhapatnam</c:v>
                </c:pt>
              </c:strCache>
            </c:strRef>
          </c:cat>
          <c:val>
            <c:numRef>
              <c:f>'BR5'!$D$4:$D$13</c:f>
              <c:numCache>
                <c:formatCode>0.00</c:formatCode>
                <c:ptCount val="10"/>
                <c:pt idx="0">
                  <c:v>20.82</c:v>
                </c:pt>
                <c:pt idx="1">
                  <c:v>19.61</c:v>
                </c:pt>
                <c:pt idx="2">
                  <c:v>19.07</c:v>
                </c:pt>
                <c:pt idx="3">
                  <c:v>18.78</c:v>
                </c:pt>
                <c:pt idx="4">
                  <c:v>18.600000000000001</c:v>
                </c:pt>
                <c:pt idx="5">
                  <c:v>18.38</c:v>
                </c:pt>
                <c:pt idx="6">
                  <c:v>18.09</c:v>
                </c:pt>
                <c:pt idx="7">
                  <c:v>17.96</c:v>
                </c:pt>
                <c:pt idx="8">
                  <c:v>17.38</c:v>
                </c:pt>
                <c:pt idx="9">
                  <c:v>17.34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AD3-4EC6-AF98-50AA83094B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'BR5'!$B$3</c15:sqref>
                        </c15:formulaRef>
                      </c:ext>
                    </c:extLst>
                    <c:strCache>
                      <c:ptCount val="1"/>
                      <c:pt idx="0">
                        <c:v>Highest_revenue_month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7AD3-4EC6-AF98-50AA83094B39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7AD3-4EC6-AF98-50AA83094B3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A-7AD3-4EC6-AF98-50AA83094B3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C-7AD3-4EC6-AF98-50AA83094B3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E-7AD3-4EC6-AF98-50AA83094B3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0-7AD3-4EC6-AF98-50AA83094B39}"/>
                    </c:ext>
                  </c:extLst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2-7AD3-4EC6-AF98-50AA83094B39}"/>
                    </c:ext>
                  </c:extLst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4-7AD3-4EC6-AF98-50AA83094B39}"/>
                    </c:ext>
                  </c:extLst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6-7AD3-4EC6-AF98-50AA83094B39}"/>
                    </c:ext>
                  </c:extLst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28-7AD3-4EC6-AF98-50AA83094B39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'BR5'!$A$4:$A$13</c15:sqref>
                        </c15:formulaRef>
                      </c:ext>
                    </c:extLst>
                    <c:strCache>
                      <c:ptCount val="10"/>
                      <c:pt idx="0">
                        <c:v>Jaipur</c:v>
                      </c:pt>
                      <c:pt idx="1">
                        <c:v>Kochi</c:v>
                      </c:pt>
                      <c:pt idx="2">
                        <c:v>Chandigarh</c:v>
                      </c:pt>
                      <c:pt idx="3">
                        <c:v>Lucknow</c:v>
                      </c:pt>
                      <c:pt idx="4">
                        <c:v>Vadodara</c:v>
                      </c:pt>
                      <c:pt idx="5">
                        <c:v>Mysore</c:v>
                      </c:pt>
                      <c:pt idx="6">
                        <c:v>Indore</c:v>
                      </c:pt>
                      <c:pt idx="7">
                        <c:v>Surat</c:v>
                      </c:pt>
                      <c:pt idx="8">
                        <c:v>Coimbatore</c:v>
                      </c:pt>
                      <c:pt idx="9">
                        <c:v>Visakhapatnam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'BR5'!$B$4:$B$13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5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5</c:v>
                      </c:pt>
                      <c:pt idx="7">
                        <c:v>4</c:v>
                      </c:pt>
                      <c:pt idx="8">
                        <c:v>4</c:v>
                      </c:pt>
                      <c:pt idx="9">
                        <c:v>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29-7AD3-4EC6-AF98-50AA83094B39}"/>
                  </c:ext>
                </c:extLst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'BR5'!$C$3</c15:sqref>
                        </c15:formulaRef>
                      </c:ext>
                    </c:extLst>
                    <c:strCache>
                      <c:ptCount val="1"/>
                      <c:pt idx="0">
                        <c:v>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B-7AD3-4EC6-AF98-50AA83094B39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D-7AD3-4EC6-AF98-50AA83094B3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F-7AD3-4EC6-AF98-50AA83094B3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1-7AD3-4EC6-AF98-50AA83094B3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3-7AD3-4EC6-AF98-50AA83094B3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5-7AD3-4EC6-AF98-50AA83094B39}"/>
                    </c:ext>
                  </c:extLst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7-7AD3-4EC6-AF98-50AA83094B39}"/>
                    </c:ext>
                  </c:extLst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9-7AD3-4EC6-AF98-50AA83094B39}"/>
                    </c:ext>
                  </c:extLst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B-7AD3-4EC6-AF98-50AA83094B39}"/>
                    </c:ext>
                  </c:extLst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3D-7AD3-4EC6-AF98-50AA83094B39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'BR5'!$A$4:$A$13</c15:sqref>
                        </c15:formulaRef>
                      </c:ext>
                    </c:extLst>
                    <c:strCache>
                      <c:ptCount val="10"/>
                      <c:pt idx="0">
                        <c:v>Jaipur</c:v>
                      </c:pt>
                      <c:pt idx="1">
                        <c:v>Kochi</c:v>
                      </c:pt>
                      <c:pt idx="2">
                        <c:v>Chandigarh</c:v>
                      </c:pt>
                      <c:pt idx="3">
                        <c:v>Lucknow</c:v>
                      </c:pt>
                      <c:pt idx="4">
                        <c:v>Vadodara</c:v>
                      </c:pt>
                      <c:pt idx="5">
                        <c:v>Mysore</c:v>
                      </c:pt>
                      <c:pt idx="6">
                        <c:v>Indore</c:v>
                      </c:pt>
                      <c:pt idx="7">
                        <c:v>Surat</c:v>
                      </c:pt>
                      <c:pt idx="8">
                        <c:v>Coimbatore</c:v>
                      </c:pt>
                      <c:pt idx="9">
                        <c:v>Visakhapatnam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'BR5'!$C$4:$C$13</c15:sqref>
                        </c15:formulaRef>
                      </c:ext>
                    </c:extLst>
                    <c:numCache>
                      <c:formatCode>"₹"\ #,##0.00,,\ "M"</c:formatCode>
                      <c:ptCount val="10"/>
                      <c:pt idx="0">
                        <c:v>7747202</c:v>
                      </c:pt>
                      <c:pt idx="1">
                        <c:v>3333746</c:v>
                      </c:pt>
                      <c:pt idx="2">
                        <c:v>2108290</c:v>
                      </c:pt>
                      <c:pt idx="3">
                        <c:v>1777269</c:v>
                      </c:pt>
                      <c:pt idx="4">
                        <c:v>706250</c:v>
                      </c:pt>
                      <c:pt idx="5">
                        <c:v>745170</c:v>
                      </c:pt>
                      <c:pt idx="6">
                        <c:v>1380996</c:v>
                      </c:pt>
                      <c:pt idx="7">
                        <c:v>1154909</c:v>
                      </c:pt>
                      <c:pt idx="8">
                        <c:v>612431</c:v>
                      </c:pt>
                      <c:pt idx="9">
                        <c:v>1390682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E-7AD3-4EC6-AF98-50AA83094B39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[Busines Request Result.xlsx]BR6!PivotTable17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0" i="0" u="none" strike="noStrike" kern="1200" cap="none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Total vs Repeat Passengers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0" i="0" u="none" strike="noStrike" kern="1200" cap="none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rgbClr val="F8F9FA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softEdge rad="12700"/>
          </a:effectLst>
        </c:spPr>
        <c:marker>
          <c:symbol val="none"/>
        </c:marker>
        <c:dLbl>
          <c:idx val="0"/>
          <c:numFmt formatCode="#,##0_);\(#,##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numFmt formatCode="#,##0_);\(#,##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rgbClr val="F8F9FA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softEdge rad="12700"/>
          </a:effectLst>
        </c:spPr>
        <c:marker>
          <c:symbol val="none"/>
        </c:marker>
        <c:dLbl>
          <c:idx val="0"/>
          <c:numFmt formatCode="#,##0_);\(#,##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numFmt formatCode="#,##0_);\(#,##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rgbClr val="F8F9FA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softEdge rad="12700"/>
          </a:effectLst>
        </c:spPr>
        <c:marker>
          <c:symbol val="none"/>
        </c:marker>
        <c:dLbl>
          <c:idx val="0"/>
          <c:numFmt formatCode="#,##0_);\(#,##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numFmt formatCode="#,##0_);\(#,##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'BR6'!$M$65</c:f>
              <c:strCache>
                <c:ptCount val="1"/>
                <c:pt idx="0">
                  <c:v>Total passengers</c:v>
                </c:pt>
              </c:strCache>
            </c:strRef>
          </c:tx>
          <c:spPr>
            <a:gradFill rotWithShape="1">
              <a:gsLst>
                <a:gs pos="0">
                  <a:srgbClr val="F8F9FA"/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softEdge rad="12700"/>
            </a:effectLst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'BR6'!$L$66:$L$71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'BR6'!$M$66:$M$71</c:f>
              <c:numCache>
                <c:formatCode>General</c:formatCode>
                <c:ptCount val="6"/>
                <c:pt idx="0">
                  <c:v>44672</c:v>
                </c:pt>
                <c:pt idx="1">
                  <c:v>45724</c:v>
                </c:pt>
                <c:pt idx="2">
                  <c:v>41398</c:v>
                </c:pt>
                <c:pt idx="3">
                  <c:v>37633</c:v>
                </c:pt>
                <c:pt idx="4">
                  <c:v>36349</c:v>
                </c:pt>
                <c:pt idx="5">
                  <c:v>32533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8-471E-8D81-455150EAB659}"/>
            </c:ext>
          </c:extLst>
        </c:ser>
        <c:ser>
          <c:idx val="1"/>
          <c:order val="1"/>
          <c:tx>
            <c:strRef>
              <c:f>'BR6'!$N$65</c:f>
              <c:strCache>
                <c:ptCount val="1"/>
                <c:pt idx="0">
                  <c:v>Repeat passengers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9525" cap="flat" cmpd="sng" algn="ctr">
              <a:noFill/>
              <a:round/>
            </a:ln>
            <a:effectLst/>
          </c:spPr>
          <c:invertIfNegative val="0"/>
          <c:dLbls>
            <c:numFmt formatCode="#,##0_);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'BR6'!$L$66:$L$71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'BR6'!$N$66:$N$71</c:f>
              <c:numCache>
                <c:formatCode>General</c:formatCode>
                <c:ptCount val="6"/>
                <c:pt idx="0">
                  <c:v>8343</c:v>
                </c:pt>
                <c:pt idx="1">
                  <c:v>9523</c:v>
                </c:pt>
                <c:pt idx="2">
                  <c:v>10584</c:v>
                </c:pt>
                <c:pt idx="3">
                  <c:v>11013</c:v>
                </c:pt>
                <c:pt idx="4">
                  <c:v>12167</c:v>
                </c:pt>
                <c:pt idx="5">
                  <c:v>9681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A8-471E-8D81-455150EAB65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1916798912"/>
        <c:axId val="1916795072"/>
      </c:barChart>
      <c:catAx>
        <c:axId val="1916798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Months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795072"/>
        <c:crosses val="autoZero"/>
        <c:auto val="1"/>
        <c:lblAlgn val="ctr"/>
        <c:lblOffset val="100"/>
        <c:noMultiLvlLbl val="0"/>
      </c:catAx>
      <c:valAx>
        <c:axId val="1916795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1679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9FA"/>
    </a:solidFill>
    <a:ln w="1587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  <a:softEdge rad="0"/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'BR1'!$A$4:$A$13</cx:f>
        <cx:nf>'BR1'!$A$3</cx:nf>
        <cx:lvl ptCount="10" name="City_name">
          <cx:pt idx="0">Chandigarh</cx:pt>
          <cx:pt idx="1">Coimbatore</cx:pt>
          <cx:pt idx="2">Indore</cx:pt>
          <cx:pt idx="3">Jaipur</cx:pt>
          <cx:pt idx="4">Kochi</cx:pt>
          <cx:pt idx="5">Lucknow</cx:pt>
          <cx:pt idx="6">Mysore</cx:pt>
          <cx:pt idx="7">Surat</cx:pt>
          <cx:pt idx="8">Vadodara</cx:pt>
          <cx:pt idx="9">Visakhapatnam</cx:pt>
        </cx:lvl>
      </cx:strDim>
      <cx:numDim type="colorVal">
        <cx:f>'BR1'!$B$4:$B$13</cx:f>
        <cx:lvl ptCount="10" formatCode="General">
          <cx:pt idx="0">38981</cx:pt>
          <cx:pt idx="1">21104</cx:pt>
          <cx:pt idx="2">42456</cx:pt>
          <cx:pt idx="3">76888</cx:pt>
          <cx:pt idx="4">50702</cx:pt>
          <cx:pt idx="5">64299</cx:pt>
          <cx:pt idx="6">16238</cx:pt>
          <cx:pt idx="7">54843</cx:pt>
          <cx:pt idx="8">32026</cx:pt>
          <cx:pt idx="9">28366</cx:pt>
        </cx:lvl>
      </cx:numDim>
    </cx:data>
  </cx:chartData>
  <cx:chart>
    <cx:title pos="t" align="ctr" overlay="0">
      <cx:tx>
        <cx:txData>
          <cx:v>Geoghraphical Presence</cx:v>
        </cx:txData>
      </cx:tx>
      <cx:txPr>
        <a:bodyPr vertOverflow="overflow" horzOverflow="overflow" wrap="square" lIns="0" tIns="0" rIns="0" bIns="0"/>
        <a:lstStyle/>
        <a:p>
          <a:pPr algn="ctr" rtl="0">
            <a:defRPr lang="en-US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r>
            <a:rPr lang="en-US" sz="1600" b="1" i="0" u="none" strike="noStrike" kern="1200" baseline="0">
              <a:solidFill>
                <a:sysClr val="windowText" lastClr="000000">
                  <a:lumMod val="75000"/>
                  <a:lumOff val="25000"/>
                </a:sysClr>
              </a:solidFill>
              <a:latin typeface="+mn-lt"/>
              <a:ea typeface="+mn-ea"/>
              <a:cs typeface="+mn-cs"/>
            </a:rPr>
            <a:t>Geoghraphical Presence</a:t>
          </a:r>
        </a:p>
      </cx:txPr>
    </cx:title>
    <cx:plotArea>
      <cx:plotAreaRegion>
        <cx:series layoutId="regionMap" uniqueId="{105E97EB-6A54-4F39-B9D6-202FC3A86295}">
          <cx:tx>
            <cx:txData>
              <cx:f>'BR1'!$B$3</cx:f>
              <cx:v>Total_trips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7Hxpb942t+1fKfL5KqUojgenL3CkR5bHxHac8YvgJI7miYMk6tff/cROYqt20go9wC1wjQKpLZHa
2ptrcU/Uf3+a/+tTfXOtfpubutX/9Wn+41luTP9fv/+uP+U3zbV+3hSfVKe7L+b5p675vfvypfh0
8/tndT0VbfY7Rj75/VN+rczN/Ow//w2zZTfdaffp2hRde2FvlLu80bY2+ifXHr302/Xnpmh3hTaq
+GTwH8+i/Lr9XGTXKn/2201rCuOuXH/zx7OH9z377ff1dH969G81SGfsZxgcoOccy4ASwdDXH//Z
b3XXZneXOXvOBaI+p1x+/SHfnv3iuoHhf1GmrxJdf/6sbrSG9/r678PBD14CLh0+++n7f+psa/aq
zUDLfzw7AsVcP/ut0F10eyHq9i939OKrNn5/aJT//PfqD6Cf1V/u2W2tzF9d+rPYXdF8vDaduvmm
un/AbD56LjhDkgi8tpfkhBCf4lt7Bd8eemevvybME/a6N3hlryvQ9IM/7dfrvdv/RfY6c/ofthV+
HiBBAhHcIgz9CWKMBjJAjD20FQhilf32t0cXzeN2+jbwgUH+eHbyP3+20bdb/0X2Aaz/s/bB+Dn3
AyQZw7cGWkGKAgXigPvUv4WU+GaSW0j9BXkeN9O3gSsznZ3/2Uzfbv0Xmen4uuit+qaqR1fv39up
MHsuOWOE0DszrWAEZvKFQAHxb63Ivz371kx/QZ7HzfRt4MpMl8d/NtO3W/9FZjq1n6q2m77p6p+x
kyA+mMpnt3iRD3YogZ5LRGmABbm104r1/opAjxvq+8iVpV4/Aqjv9/6LTHXSfcqLf9BQ8rmkeysJ
dGcn8BUeun6Y+uBIoOD2+sr1+7U4j5vpbtzKSCenf4bT3Z3/IhO9sura/IMmwv5zvLdP4H+z0UMT
Bc/BsSCMojvXYmWiX4vzuInuxq1MlDzCeHd3/otM9Ob6c/f5WkG08I/FUOBAYCJ8SRldmwcHkiHB
6S2CVlT3l0R53EI/hv4FI/24+d9kp0JfV/l1f23a6+YfNJbPIeANIOT95o0/9PZEAM76PrKid/Hw
KoB685fFesJwD8evrPc/j2xVqyf+P2zCx0W7D7MHd/zNTAWgLKCYIgHB0u3PQ7DJ5wELGOdSPOpX
gAu9TxE8Lc3j9rob9kDw/+V8w9O5iO+JnN21uY6/poDupSN+fvXr60FqajX0gUIerEbAxa2yjj7/
8YwTxIWUgvm+hGRQwAN0z3z7Oe9uvksz/ClV9eQkN9fawPzsuSDya95CBOBx+PD06ebuCocEFIVr
QhL69UrbKZPf5q4kxUwiHxNwVTgM0p29u8QgVoCITWDpI5+y77m58652Wdd+19bd77+1tjnvitbo
P55hH3zW/va+RwUnEFz0n64vIQEIt/v/hwvKUkILl4xpdkg1OaBtWYSpO9V+d+aZeOF56LvyoNVz
glR7wP26i1jr72Tz0jPHBX2Vd1euivvSi/2gt2Egp50om7gT4/FUqV1dd6dKi3gpqjYqZxIXabsj
bfuK9rgKZY0iugxnQ2aOF/6yVt7B2FQnNT3qGnqlWnU4+uWBrK+0KXbGlGd96qOw0+muWcpIVC3M
78cGtwcmk8ddPUao7Ejo1TfcFSEZhy9E1mGp8bt07I/I7OmwntPyYMTTcUf7ZBEntoh9rzrDhb6s
nZ/MYxEXVRlxUpN4pPyDG1xoyrwJLR5DPOPXjDTR0o4HAcrjLjW7Ym7C1mNxz4uYiBuf6qOc02gw
KJKTeqXQ66U/GOdst9j0Xa0+q7Q7yewcSn7VFM0QekMa8iULEeUHaY2KsNBFFXkQ1IdVnfq7vtSh
ROrLULqkH7tXbVme+sNxKkoVKZK/WPIsxOVURaouolQG4bIckuDjHIiw4OqSEhvT4qAS9QEvmtjW
ZTz7Q7zUKgoy1if+mO2coDucH3Gtw4EPF30dV0jFIzlEhvthtgQ7PRxSXrmw6M1ZMZnI6WVXOLrT
5lW/HElxKlUQ4lwemFofYV6/dsPwpS4/jwTM0KTn6Zg3u4GbwwKBgLoNBy9esu51Mc67Lp/DKbgW
hUgWOx8VhB27mrypZnLQ4vFFIDrQkZeG6VKGjOahCvzjtNCRq9Whw/a4LIu441eLwi4UMn872cQD
3fDm7Vh2B+mUHjUN3Uk+mlAUflhUMsL4NdEf/e61VfVNo4PL3MwRJk2Se7Hrm7Nc6F3gxmgaTOxU
ekrJkVvIrjIfUXVVxs0bVCgR4qAFvKgMJFIvGtW9z7RNijwhdt4N5Ox+DvcBeD91vVNFlt/l1r//
+p+rroH/viZ1f/xxn5r/8Vty0+2pSq9v2pPv97t+JIb3DPc9S7yi0Nv8/hP8+tOLT5Pvfe4F+sIY
CPhnhLu7qX/EhnvK+jHojmD58yCQwKMMEv3B/t97BCt8Ansq9yUOBBaQV7kjWCyeC8EDKhmwPkEM
g397R7BwiSDwbiVige/DjPjvEKyEiR7yq8BQhgCOZwGhBLbwh/xatLRvQLwhKVS+uHCABXVlx2x6
l49mfBnM05X1lHfZBkZXYV7n/YkjMgtp72fVjk5l/b6p1Hithq44Sitp47ZmNFoWaUOfGHNQ1AW9
mBmaL2H6PNTl1J9nRVPflIx9nKxmu2mRXjyUptqxjnTnvZzSqwFnXRYOvn4bdKS57gSrdh52Y6jT
qjp3Hb2sgEtPaj8owzlg05ugZChG5ZKGWS7tTlame9V18t3slSTyp6wL22qYY+Z5U4LaWYUzxsVO
616F1g2vUBPkca7nLgx6Iy/72at21prhFWmIF+sM9ots0jgUytDDIq2GxCA5vcVupocap/UXmfbt
6Rhk+UfBgDKF0+ajbYW+Ki1ukjJN2RgSFsgdGQNe7Mpm9vxwYKn/oSpzFzFCbYwGIU8nf55chBfb
NZEezPwhaMqiD2tJgagGMqL3nc9liNJ+KkOR+aoL1UjPqBlLGjpeiTfCq/VJPvhNGwVi6cdwkZ2d
wv8VsJ99K+Ct0X4f7P/5d1ECAryAF/K92PcnH+xK7ROw313eO1K4G3ZLChJc6gCDT4dEIKFCwQGW
t16X9J/7FElMmIDr+8TqD1IgzyllDEgBhggGibwfpICfSywRARddYAR+uPg7pEAYMM99VhDALQyY
CRFIzdO9m/eQFfq28jxHfHtIUuIiWxkcepM4bMamDn05vxMMOGCc8zqiunLJ0kGNFuO3pRDvGl6j
y3QQQ0yH6bNxBQ8r09jYzMzuPM/3wtkM7auqR/qEj1kZdsK1u2X0dbgM5QXrAXoTHvPDVnsizLL+
Be8rHOrC5TEA/10n++GAWXfZEXTT9PW579pqV2dUR60sSbhU3meSBS+CWuGQdt7wIe8GICw2zofG
ORaCDlN4ajZ+KHR96C3g/tXlmIdmanjYsOw881K5KzD1AJEuC4Fj2tMe2PrElGQ57r2eneZtyuew
56SZQlS7N6nMrlBRXU+5elchU9fhaNxy5nFC43Ke053prIpy62xYYmIvG1cmlarIac/8+QhX1B4s
qet22SC9CnivMDLk1s1TWFLffvGtfKFdxmJfBfyCMAKeWw+ENegqcZo2UesN7RkvOxl5s04/BkPm
HTKi+HGucb9TbMBRN0l+VCm/P0Z1xj4a5j6oWeZR0CxD1E+jjrCs4f/aoP9omfTOgLLQkZx6FhZm
KndLTcnZUil7QJvupvTNlHhy4C8VKuXBlAER29LHoY86EVWck7jKWxtOclDHQzPjS6GXz32fFlFX
zcPLqbbVu6Bz74jo82iqwBnWskRho9EpGSob9x3Jd4vzqqga6y9FK6pD3skP0tSwT4xw+2Jqlx9M
Pjfx2KDjjjNYAKKqD1Gv8pOC11cFY1fc6PJYIJOHTTYXVzpVeldxXMV6qLKzcsjqy8nkIvKbsYqW
SgbxVOQ6Mj15zYMyjXnm0TNbDm9hvcqbGbUmRl7bvFhwp3aNyZt47PVV6qVXuYPtpQNXGy36TbmQ
ajeiUSa6DUg4e+R93c7osDT60qf9HFeG9yErA33Q2M68QdnYwhIVl6OTV8tcnreBB2sW8B6NOWGh
HptAhnJEMplnnaVnZYAHlTSLIUdtWhQ2zJzqzwmb+9innrfLVVW/lBrXcUey6agp/P6AwRp8mRk9
HqcZKQ6zKndhnedAZ1Ini+nPLCrTPBK1Ck5o25WXuiQiwT14rR7Vb/xMz68a2WTHE2ROD32TtZEh
7LWPSpxUxdi8qcuqiMBUYzxRB85sVRqIIqyXvlddP8ZphYfTwujseHETG8J05CQIfarwzqbqputV
u4P4MQ/ZvMgXrCHzRTZzuetnUsXzZIPIaHbMuAheIpXqnUjpEjI5FReTX+eh64V9CS5AY0OPLZ+M
k4eFWYaQTbw7FAgcjLBf/Iu0MvPOekUWunzuDmAf7yOkUx6NLMvBgZ7EGLFeFIc4p20dN3XThs5D
bCcnz751WrLXNrP8cBAufVsjnkYe4uUBHVGZFITnRyUf3MnAafFaFv1wmnUDC8KcLviyXnzvhWzU
kjSyLt+yFr9FuTIHHXNhprP2sNfzeW9GfDP2/nhZTGzaeYXWSxiMjIfF3C3HIvdCLnX/saB2uhkD
3bzkfTAdS8emQ2NEHZG0p5HH6+rAX7K3gtT9C0+Jk9Rr8I6z0GRIRrJtUNS4oIuEN5zMY4oBuUVQ
7pq5Snf9mPMTUjfl+bSk/Wnqm/JljqQfdcieWlaMSUPM8LZF1oa4a9QLMzgb5U6hnS18HDfagTrL
pXw9ShCjntxymebLxUzbZocFBOedm4qjvrQXsA95R7ZLhwOKaPZRdc1y6NfeVTYPKF6Cdg473JqX
XQUBoBBLsQtaYXctLk5nkVeXQ0a6C1qiMmwKYkPlcy+inOMwmEW6c4vvOKxd6R951LM74w10lxai
gUxBpU5nz0Dg1gw8TJsa7UYeAAsX9Mb383YnWe1HRMqLRrFPBRYuSsspCImE0HBGfRBXYzlFgdVL
PNoU6CWtyK5r0zeIdLAr7mXANQ3irJhk1BmJ34oR0FxDViXO0kWeVVWOywiPlOiwCrLpo5fZpgzL
dlJXuBdfqC7PmskC+/qHYsr9GAKIl2MgZDiPVeDtSpFPl3jK7cEoKi+kXnnJZ78/44iVb3pIKMUD
plMsl/xN07KEelO9g8SNaiPmyffLwpaDQfafuxkWFNP11ThUHPIfbtq1NXqxjMtZIwcXwW5XvoZO
KXxkPU9Gam9pUbn0IBgz8IcboB4j288tXj5a3n0YOU5BqQu40zXmecx1V4a0aovjOc3Oi3xQZwJl
U5gF+KLwWRC5dBRR1454J6wmoVraNiQlDw71WKmrLMjMbtHZkDBjmsNg7q6RByzEmmqX4jRmhn50
LT6cCP3c2JZGqfHbqAjo5//v7t5rZHuQZH0QAfuQhX/a032Q2v3q5+7vv3Nx+fOvzVDg4UI1U0L+
8JuLy8Rz+N2HWJNKBO7q/sq3xCJ/jjjfu7iIQaGASqir3cW90A/HEPikgkNIvq9w/624F+a55+B6
2CecQGOJBHHvpxMlLkZY7DOPDYVgFjJRzr3NMZtv+9kgaoFE7vltfvJ+3vKp6SEven/6knuVm+aW
x7kalLqc2IIy4LKl+3JPzY/MDzmDR8Vf+eWyWSphq5TFElO9XPR+I1GYB+AkhoigBockGEx68POH
PfUyq9SABhuVU9ayeNbQYhVCB0imws4x8eHn8+9TuD9SvN9tIfap3/upXTmgvoR9K7Z+T858fyLN
qwmViJ06Ydo58fjCVNi4ob/8+QOfeKF9aHX/gb1A/cj3DxxryefjLrepjYi2eRH//AEPk9Y/3miV
rBbFMiFjAxpPlebTMXNBiqO+0jg/pVVe4jPfVraKBj20sDGhmvjDAWrzUR3+/PlPvCBdaRQcN+a7
ueSJ8vopyYxPamBakX3++fT+3vKPWWy/LO9ZrOeNrqh2NLZZNg4R7EgJD/wvfRUME4Qt2TRCFtpx
77SbMr+KLe460YZeJnADXQjfeeYRADzxhmKfzronQZ25ZqzpBBoWmEaB6r5wOhXb1Cf2D703eQdE
MAlnaOyc5u9Q5zrwUW35cpvoK+qpRVkwHSgaV0FR3CDoez5tvaKy0bbpV9TTeRPth5zSuDZ8fONP
A4Qd6cK3Eds+VXlfNaqeyr7HA41N5y1LjGZvVDvWdx3fKP6KbPCc+cLVJZBNR2wZOcZmEg4DIHX3
c/08QZ1shc1GjhMtbcaTptZDesmbZrBvgmGR6Nh4ueQXULsK2NHPH/bEMuUrIOLSeW2ney9pO8fZ
uS50bt40xnhfts2/YjItkEXTTKEe0flN7DLiQUazqLT6hTUeZoe/ExlfKUt2FaktdmnSeWJpDiZI
G4wx+PF+sRuKnMiNj1nxSUC6VEy9xxNjLDaHLeta8Ppbv57jHpIO8zZc75Nt9xfv0I1DGsyNSKCi
t1xVyuUvW87k1c9t8ZSuVqwxVbPwJ3B1EuzNRVxrxYPTjLgOcgZUVPMvVPXUigoevkMusr4SvBeJ
qok78poFvZSQ/a1v87p/13HZF3Tvq6hLC4dAOSyxfMBziKAQ+p4tXR//XEdPSb+iDzvyDk47MJaM
NVjA1FkTE+tBCmTb9CvysEXQutqVIiEQNYANnJi9UCNXLNsewFZ4rqRHBzmD9qXfDO1R79N2ilXJ
l+l80xuwFaA5doH2vZklUufFGy60Pp+LDCq726ZfAY07BcleqN8mfUBMcWiWYJZhXjUT2gaxfT/W
/fUzF25gBiueVDrryZFu8CjC0hL1q715r4hHXA+2QpnLygw1E5h4SF2vdmUWcH7eeMvIjjOTNpAg
yrBr39WNCD7YNpvaXzD5Uz4PWwGvnrOUd8sEVFiLuj/OPcgVQeBQSfAaBSRGiQlbUy5jVOSsbw6q
ecn4jpEp6F6NyDC7UcErgLqUeRzi/DRpOGQygmLiieB18Iv14e+B+Jh6VwClo5mLAQ8yCdCiunjx
09HENF2W+rCXAXcvM910X3qPTM0hWURLX8xQ4GjPMBeifCcqTOkvRHmCKtgKy6Itad9NBUl6nuog
You86ed5GrbxKF0BzfqKibLMSJL1s3hPYft5oZHXbOM5uto3hyBrS8/jMqE1RDKR9UWzhLZQTv9i
GTwBg30x+T7OdDE4imclEuOmFB8JohT6OPc+QCLHOYIyZ2H7JsQL67NPfbNovFFvK4AHU1uDlRVL
mEghw9oPWDehs8TbSLF0BfCFLNVgmeKxHagfMwddHwvrvN0mAqQrFLNUorYc5iXRNjPJ0nLo1FB9
+QuSeGLNQkn+gVWYj3JvBl8yKXHRRNj45Q6qOXjjolphE8KSTvhFtyQY4sYQ5f7bNiO/8vSeEn0F
N5/1LZnrbEky7syZdS2C/XPI/XLbuiGrnTMvrekD5ZbESxt5hMcZEneBIMkms5IVmoN+pL2pYHaT
YhJNAdehbvxio+wrNAtIaoqRg1k9g/OoCuwYsoqTbURHVlAukafQlOolgXJffaBlm0WQDF4Ofq6Z
PS4fIXSywmub0nyBcsOUTB69gbiwGg+Iqfo2MRMUAX7+jCfWDtn//V68HIx8bMsqnZIAgHspTVfG
PumqbfEyWUHWtOCrTAubko5QdiQktbvStRvphqwg65umTsVS2iTTNTkp6oaf9XO9UfQVYmEnhTYV
PzDJ0JWpHymKdcTzucp32xS/Ai1NM115C+Rh+raYjyuTmVObpvU2UAUryEJ+1Bt9W5oDZaHp5VUw
IVG/pEqwfNu6CVaorfxiHLIRz+Cz2SWqevreSdf+YuE/sSiDFWhp6VVEiHSMhzr3w0BbHA4SupE2
aT5YgTboS4LTEiqcfeu9VxgcsFZCeX/b5CvMVv2iPE+zO9EJHqCBYWRbRV+jlYrUitwfYzlB0hjv
Z9fbFbNCa4XGPq01zD6X0FRgRWVDxnC5Ue0rtOaEig5hBLMTfDMUpD7Iimxj6mlfjrhPYxV8nkAU
GUwuF9skNZcKQiM2b/MN9u3b92efTcDT2lVjTE06hbM/QqW1T822LQqvsNrkPW67AEHb3bi04ZQX
N7Zc/G1a3/cb3RddL8r0XT7ZuKlyEkKP2ntvhCa4TYsdr3CKUqoCl0MHNx9Qu9Nzca3tojdOvoLp
oOVcgids45JJ6Ccoizq0CvONs69wCo0hXlZ4EkSX1j/TUB45T3lWwymuDSluvMLpbAluCcycLNDc
B01RrWB05xlP6I1rZgVVPMyysX02Jo40rQq9oKdJP2HzaZv8+OGq8YsUK+iDgZ011fWxLLW/01Xp
4m2zr8BqVdoHmaM2MTL44Jf4QpPgYtvUa6RqVzbOeQY6pL0XQI/vHfSJb1syX4853HOVZFE03G+5
ScopFzub06uuSrttBvVXOG0r7SkpLHSVF6aI6pKfcjygjZKvcArl2wnaUoQHjb3z58L5bzFtTjYp
3F+hVBQTdFeVnktgWm3CBeuchU4H2Tbq9Vc4HTNq84ook8CpJvSOGOAB6CNc/G2ehr8Cqh1qjOq0
s0nTqWXXzfxjXvTpRrWvQJqKYuBjoWxCnXJR0/QgevWryutewkeCg/2Zn/vELltGit5rTALHfeSZ
0Jl/Vntp/3abWVcQxQYbBZ/WgeWYQ2NM0EzvuCg2mnSF0YV0EnrUKpsoOkLvmJjf14M43yQ3Wu2l
ZCLzVAQwt1fqK2LdGbTm3J6R+LvpdWjPfaDwbkrTzEAvS4xSz4u8Mj0tFrQxP4BWCPX9vueLh70Y
Dle+bBx/L5Srt1ELWkHUy8FPVx3opM7biy6D0ypNvo3J0QqdpJ9cMEPSO+6W8VBN+ITQbTsoWgGz
d9SwDrrLEtZkp6Kbk1al2+qgaAXLojZzbi0I3Tevl9FGJX+zbfGtIFnLUvVLBUYkefURGnMvxMK2
8dS6mdsOYwVtXcxAq3DpXy3O4KS0gd5tE3yFyKBNZziRJ00C7dptiNvqUKby3Za5odvuIWyqutCU
+8iD82Hg3UIT5jWBz/lsYlg4+vJwcljYwwD9mybJCzaHcLTQ28FRnXETcMj+xMB9ihV65IbQEU62
sFeq20Eb5kaxV4jMs3wgQ+5MYgV0W0yB7kN/YFfbFL7C5AQFcufaVMd+3h9ONRTfh6A0m1YKHDp9
qBJlLaq8GiYXNT0PbP+pIE5t1MoKl3B+1SE4PqNj1QTnFOae7bh17hU0/angQTD7kDbGATq1IiuP
BzKzjVpZ7Za5JmMN/iwsFLqwcEHl65rlmxwsIlfYnKUlUyUB+XPgTBkhkrJuh8EDKjZRC1m3cPVT
Q1LoNzJJRvprbxrfQvHh9aaluG7WGuEzAooFoBdrM7obbFWEcPaFb/IjiFjBU+Ujh3z0DILP87nt
0PE8DhsRKlYILRuOoA880ImogrMaGg5jAe3AGzW+QqjNFPRG2tEkqK8viFdHpco3OSlk3f6kqNe6
LGh0gjHF0dT4KvJJ+WWbOVcAdVBR0KIxGjoAGBxDnY8LTl9tm3qFz1mZtBLYU4nz6ymsOz4ctE25
rXUBvjbykLU6OrVyhP6aBEpIy65duhc80Nvq8mR9+tL2WFe5P6mkg/6UOtRWeSfeiNzlJs2s25Am
LwBWJBYsOrrPGjy4WYuP26Ze7Z4GNp68Z51OKpZdzn1/hJpm2zpcNx+NqahYWROVLOOQx+OU4Z1X
t5+2yb0CZ7GQVKu50onM+6gi7kUjfuV27iH456iKrNuMJg/ywWPPVZI3I4XDCJyVZwPr4ex4ia2L
tsm/2kShlX5uq46qpC6CD3VO3np9dbVt6hVEZ2hJrBlPFeB/1IejVn7oj2RbqY6sO4wyOE5TqACD
4MR/24wetPl7/Zttkq8wms9DXymU64TigkxwbsQ6EraizqttmzRfbaQkzzJh4WBUsszeRdHgq2LY
FouTdWsRHI8eIGCGqVMnLwwqXqYB21SGghOlD6mrhhNKzTA6lQRpgxNPYHPhZ1OxqRWXrBsqMR8R
HQtYiSmCg+NODUlANnZ0wTHUh6I3c+qZWecqaccehWjkB8OUbcsOw1e8Hk5uFLEWPrsBenHoZHQY
Pucxb8PQuk1JTlkNpwUzlfA0a+GrGe5EqmJb3QyOiz+UG84+KjTjSiV+N54H/nCqkNko92oPVQVU
J9jkDYlm4m3hq4u6GrYFcV/PGt9LfaYzaaqsL1XCQDOhhC7xcHCN2MaH63YhE5SDB+deB6jb5EOk
cHVhPbnNBV230yMEcVZL0ZBkBZzCDydIVMQWeWybYtatSGUpoW2sdIAb6ZpIWMYu6wIt2yy6bkWC
zwGwFJrhhmSRCke+Ji9gJ91WPYf6+8OVaL1WdHTuYLl0kqAKuNZVOoePm4zVphwOoSuMQv8sktnc
gu6zfOJRC8mzJE3JsK2OAJ++ePgGrrJWqCbtE+HpaojGqW++WMmnjUHjuuHIbzAik/T6ROVO75qM
lSFoiB5s2vDWDUecz7NAI+oTWzMcIQaN33AycCM/0tV2amo4RaKDtk804ZkJ/QVX15Wb2yzcJv1q
N50LxdQ0g266vOzgdHnzeq79bXveut+oxt3UeNyC3lvRHzqN9MFUd/nhJsnX/UZjMAaur6cevuhB
l7eog29SES76apti1h+7CoAnKXZgVtmmgz74v5ydW5OcuLKFfxERSAIBr0BVdfXNbbfdvrwQY89Y
CElcBQL9+rNqnsacme0IXr33ULSQUqnUym8lc4rm8bjq0Cx97P136xaXcapr+wUjzyZ3Hcf0Uz3o
Y7V54IJ/XVKJMhQi4LG/JJF9lWJ675R9Pfbeu9Uqqs0xrdEGmrTZN1B1SV5H6B0/9vDdtjqgZJ4G
s+kvbGzSb0ByrHezMsvBKUN/HRWLftXNs7i7YKVmOZqnAdTaguR07N13S3XcAtzRazw9XsCWiEF3
UO3vVEx/Z7f/cqC5gZD+WcMc5Ap5XUq7y8KVqIDJahsEm0SuqhAmE+rO9Jt7nc2kr2xiAb/Yuh7i
j2hxS4aXKIun8TVLDL9TuJfs7hrVgmSQaIliPNq709DlPmqG8ZMbaDAX4Ta06o+uroOh4EgsaUli
1NpPST+vc6kJqmQFxy31ep2HIG0uNFnr6Fp1DXA5JEQ14UsAZe92Bq5jSkqWrHim0yAAnAHVqCd0
2wGqczaUrr684RTab2sSRdULEAZB830i8TBcUk+z5TKu+HvL3nqwO8IlTos2oUQVfEvEfCdIJ7JH
nrZo3AoHT19pmrl8oXy89nJCa3/YZel2dkYvUbmMkYhPS+IAEYp1vUSF0L3pkM9m2Vako2QgjnRy
JA+urZrsqhmx0cVjtF0RM7VcvQ/Ms9I4W1+gAG2SvKnGyr9q0nTJsSxkr34ZWmmhb8+6S4ZiWx7T
5rH24ljXSrQXvwBCRgCx6LvL1vWVKbvQNRd09suD2d9eqmbWaOZqZt0F2LUOJasgpwKgjENray9T
Y1G1IQvW/aXm5q8qUq9VIg8O+q78uOAaadUU7x3P1WXK9H0Vk2OVzb1CLV4gqyEof13gU7HmVZDd
IIakOzgmuxg/hoJxhRvHi6AN0Ftq+Mmb8VjGynZBvkFv7tImYXcBJqd/RvuXvOsYuv6Pfc1dlK+5
DOeW8ukibtydCMk3+gpm+/XY03dRfjRiWRbADy8qFfPbmA4eNxFtao8N+17mRVpJfMDwUbkw8Xqi
Uzv7PAliNZSH3n8v9bJmcFVQ2+6Ci6qfro/u42A61nIR7ZVe/ezGZdiS7gKGCHRkdkpWXbCsoT+P
vfsuqVniwbNlpv1FD5lP86QbGO7YU0qPaTGiG4zvn/ug61tNwlUgQYAlUT4nrjlJKQ8mCHu9V5+4
qvECWzjuaMYCijJe9IELL8cGZzftXYhe5li2HTpRtb7nbIltzoeRH9P3R3Q38aemFRAydYhk7Qzc
VMvCbzjTbsdKwXSX3iSrGbyZkK+ilLVeq6iaLwmQnwcn/S6/oUzPmbwF+EYaUUwOmLDZGnNsze4l
X2Qk67zinHwJtpb9VUNt/hfYROaY8hOM3l8nZQy2Z1M3qr/EPFmCq8paUoSVc/Fv7g7/o/EtIrs9
Cv2goBbqtL14YBbHjz0QT11RJS2AYm7qgOiZzDOQMLopkcUBWSoyHEbPdRDH3bGvv9eHoZGWh3OD
/NNtAxhdgWkAoDB12+tjx+i9QAy8To8zyy0ygRtTPRgpwE4ATxdk3EOrby8R8+E8oiWVthfGiFT5
6hoX5Y2KloM5yg2/8s/QxCdvxpbiB7aZQrbs589Q7/849vK7pa2t2Ww2+/YCMNdUrIL99DY++uK7
lS0GT6ZJJeayhNFZU3VP6XSsBPD3hP5HwdEEAQhDIIhcbASqnQoiXDU4/+HQoOxFYrbWoyBuaS/V
PKanuaYiN7E8uFXudWIugelaiy8KGusafDcgTv0YA2w3x959t6KBc2u7qCXmgnTlOVn8gx7Eb1gu
txztX46Ke52YWHHPyMeuvUwrre+JBnwYBnLu2Ca2l4o5xWUK6JW5MJWCCwvM5HBfJ3NbH1ume8FY
lK0d421oLgno4sWQpXcqItuxfWAvGRv7Vogqk+0li2r3OI0mKhLbLO//9ze95SD/NvC7RZoBnbg4
gv1d+2hA1hxOIjvpkHTdieNg1B7KsdheuwM8R1X1dtQXPybfcVB/Mkn9+X//Bf8+deDH9msIA9IW
V4Nox0KHYAcw5zDNy1+ODcfYAAzYqF8ipESu3NZVqy9Zn1ao7kzp1XDQdo+9/C6MdbSZVz/i5SsB
MndMaJ+D+XAsHKBF/9d3z7hPtnhCsYM4S7aylbj8LZq2bZZDh0WUiH/9gXRx4BY3tb6Qmm9lKsLw
pUPz1KFYyfYSno1LnMjdEJSCiLW7b0ISPlPax/Oht4/2wsZ04xUwuaK7hDOzfY5Z1NzifZh1xxLE
cDf+BvDFYckkAmZMX2cbfhCkOjhxdiMPJIlNwxHvjpJvXMoR90t+Ju2hmANo2q/ftUWEDMC5rE8k
GasPyxb0ry1wlofSJrbXNmrZkjmkk74lBun73rD4YmWcHhp02Pj8+u49Sl5hZW4LtkaprBvS90Ek
5MGBuYXRf+QG82bbbd6khmwFXLECHbHDV6+zbvnN89m/x2O2F5aBqkxXzmdEMz7H5t1ASDvfSbUM
4xkHsZmewbzjUznEeu0egw2ngsc+aQbzlRIWnWdO/TWJgi3OM1+BeMpBwFXvTBuvtDDDsMnCi7ry
37tqk/O57bHnFnPcrD+YiaKHpW/s/SZreD9UQH5nHpCKOg/BxvQfa4L+lvcgN/LgYyvTfipxYIs8
/tfRFXUI5edz09eBL/H/nuQTA8dxOZRIsr0gDrrGgd4akgG+JM3zkqnskUoqjm2wbM8E6wIVgwW9
qAtdw784Hd5nRLwcCu97SRzOmpsJuFMX5qGz1TS60m76HeniNqH//9YNhN5uLs6BEX5a1WXoAdO4
jpPXrsw2qB5KhxOCuHJASOuvx/4S+uuPkQG+S9ESq0vQwwokUk6ffa/Fp2NP322D9VbNOCMydVlu
2Oag8p9tQ383Tv+1pHZRmIRCzuBOqwvXs3yFqjp6l9Zi/WNtSPCb4uB//MReKBdWWSJoPwALvTLF
y9oO4yDzZUSx/SodOtp+c6j+j0+e7OIy5AliXrgWwMJapc5zvBKowwJ9ksantICi+1hVCTCcX7+3
qFE7qUaNQWtpAKEb/4xAdDCnSnYhOgBwBIWAVl0IruMsc2fLyIf/PZP+60vc/v0fATph0HJ69OCW
SgyJvWZ6is9dChLtiYtFh4fUBSy55aL/+JUYz+ZSJgEwHSD9odddfAHL/FhrKyybfn36tGWDlNvY
XJIktmdortO8qsmxwwrbC+kWiVIkm0kN2nQanftlM2WayUPnOHjv/vrqIe+J1omuSrLI+7AC8Ljj
B8d8t4w3Fuqps3i099GpyoazkfTQ+ZDtNXQbSGVyykCuVpI+JHHwMPBjVTy219BBVngD1kpAsRs3
3DfTZC9BzF7/92T/j6PPXkJXxUm9bCzAZAdc/dT3Y5RvmY7Ox56+W6VhpsYqDgN5SeTUP0D1+nkQ
ADcfe/hunQoOMv5CZ3nRG9XnObPtXTjoY1JUeFH8Og2DbcW9oRnlRTbNUPZ1+hgk43Q69uq75bk2
4TBPrMtKayK5nil1n/pRqWNFRcZ3O23dZXbQUZuV7TLg7ra7NDBeOvbmu9UJYP0qjEAipe0s83Zu
wwK2DL+JvP81GXfrc4E636PDD4toWjqYxoxFz0EUPvTmeymdB6RnWmwv0bVktqIVfQf+/9hmxwRp
bK+ly8yGngsVZ2i06jy45LoaH7pVyWN9kGyvppt5W7XJAP8e4zyuPd9DBfCbkfm7FvwvaeBeSxdx
TwCnEvWFbAFbHkJpYjQYCcA2P4KU1F1knHmWJ8Ni4hNHdc3BuU3FCxCWPd/Ow5yFMEvriaB/mCSm
y6VKmUwOVeDZnvCjM8s8Eu7pJJN1PMeVBfQ3UMfu1die8MMcZV4rO52YMzVUFvYjWirX34zrf0zn
PeBndgMwOck2nbaE+FyFCoZr6mB8inYLMVYzD9iwTCdvgGhwdvsZjvWx/iG2l90EvjdDpdl8ElDM
w3airouQon3r0ErcSyY8pM+VXBBMk55+nwx7NTWM/I49e5fe1gYn9q6Hn58MxzBfexD6qwrSmUNP
30tC12AggMDYWzlptOIqWZjOMO1SU1se+4HdrtNKaXlK6qRcx5pjt9yauS3qmBP249gP7Hae0arZ
L1U/n+au7k8mjVzZZ9Gha4+bL9wvOS3ODzHrGZyWyA1C52KYN5goOST2h43drw/vkyWaqpuN0zKD
9K2naMg7TY8JTlm823qiegaaYW7nE21IXzBFmhwV2++HBn2vCIV1CPyyWAWbIAqTzDQI0E24RuGx
PGivCBUQPodRwOypg8wr79QonnXC7Nuxd9+d4iLX94xweDwGGa7gIuXFCaaWBwdmlx/K0ZEOqgB7
AtGUvrSwfvnOQ58cy8n3alAf17ASnBEi25brApxz4Imi6ncInv84Ju4pX5qogaqOpWde6Xh5qWc4
lZ43TvV4jsYeu+Ch8d+LqaqFVRFpbgalNA3KhcaiaNf5mJgKdhe7RVVXibUcTxeilWUKJVWRdduf
x159F8xUgy8APeN46td+K+Dj2pSTqY7FGrYLZFkfhdbEMSxY1bycTZ1SWIxm/liwYbtIthnGuR/d
eLK112cyqU+eNPHBT7qLZL42ke9Q6zn1aZ0URq9NAUnqMdk/epR//aRtsiU2Sav+FJhgLBrft3CU
3I6Rm+Cl/uvTqyjSI2l4f5J2qAsfG12kQMsf2/72GrCZbCg5jyI9N03rP/qwX9+asP0d6/027/4l
zd2rwCrmHJkhVj7FI0E/yi3G95T8rkb4X0/fxbKIEJSrtyw7RwFK50vwo9Ptx0MLaa/+UoSSCgYX
yRmcrwrGfh4CP1uv05djj7/9Rf8oRcGumnU+HLNz3JsWGtZm5fUjJ7pNj61Vulur/ZTOSJz67JxN
JG8yeq/Dg5vfXvwFENdgN4pHmwip8E0P0R4TJLK98gsGCrKqkyE7+xv6SDkSFVGduvzYoO+WaRPq
2vqtg2OXqu5aOOeF/BhNkO1lX2EMUREzJoKbrbs0bfAYtfL9obf+f5IvYITqkbVRSflsyCXqNfqu
a2fmT8eev8s22p4MjZ675Bx1ZAXjPJqi+1ur3u94grfn/EsI2Ou5ZKD6KHUVP5s+mO5stSzmeUpC
IU7oU02qqzDe1U/WV78/XMOb6D9+dLfJJhut2qUZ9M3e17VrQbTUtD8phVWnz3W1Kp0PnYGfTN6y
AXv72mxjm1w73fPanHGwbpTJtVfLdq2rLaj+YMxBdteGkLSqnDWbdy7HgacfHhUnaf+0TJUj/ArT
x2RQcDTTIpB5yDLJYMQN30ccijqOT5fH2dCJP2BXaWaSRwru51fmYQvXwbmuJwlsz4fFjYXaWLO+
AiHnFgkvNXjwAPO9yRVOdATuijzKsw3sdnVHesXBpjeoWVqTo68AJpsgoCZd+6mnBrljkzTpT9Mb
/PM4w0y45JD7snzGCKliWRyVF7/NK1yXVMim9o8ORdtkztcRptcuj1M4JH5tZaSyH0bMcOJBI6fv
RpOD9tVsX24ivbvem23NW0CjpsI5ORFVJmicrE5wgV/pKaDVOhVVipmWwXHRbTEcARcfhw8kXXh2
lvHsDfrChm67A8a/LRLeL/ypCWeZlqFkjhV1wgdkYalJy9QAgJuvg+BDC/1m09WitBmOWEmBCskK
12c7Du2Y5PDaTdA3sshLFSVIGxFLuJnv8bW6WuZjiswuz0igTTmbln4brIEv9ebX5Mcs/cbO/djF
6tmPNOVv9UCT5JnZirFHX9XpLEoNW/g5OmduJiAieJ7M+gkdGim+Vy9hAtkWIvSZmM8hqMbIxkzY
eXW3cdhrfx/godeJoltQDL4m6EDKPpI1Waet0G0EJzGRBjcMpJ516wJ0sXiItkDQSeZlPm34ll13
pTEKafTKVZvWueIqO3OYrxYdX52B62y8BdNyyyyX6SGcJ3VyI2LUM+/E3HxcVyraFNOho/O5YfG0
Fp2oIwpKbL3pEjWOOv2aWtZ2D9nqUQSq43CGf7brLYr5eZbGCWwMtbWMsQIucKx5T1Q68jMAK2p9
aKkjqGqHFmw1j2tmuwj0boXbxC2UnLDxfQr1/J3qAD0zI/xA+9ckNiQt62qKm++og6Qai8ZE3VJO
TdxNz2oOBf8IedZgzs2WoE0o68IuvvdxQNUjqZ3yf8pWd3NURmPQRc8DFm19avt6o1dYnTfD5zow
aUgR3pTgcZ6YKOufQ2sV+R7BqDvd8krA5fTi3LLE9+Eoo+5L4/gWF2Deh+hGFw5RH2jnmOsflXVC
iVwNKv0eMz70n9Fd7usCt0vYu9Aq0W1PUPVNKf7jLoh+dM24+Kuh/bZ9VD4kpOjhCmx+NBGmOSxZ
qX+2WSjOIR3S5l06zgk/hans6w+Dqlf/4tAjQQPcRIMbkJY3EjG/Ts627U+Fm5v6oeED2y5d1+jq
MtCMjA/zkCW0aCIW0a8pp1H2J3GqekYLeXCPayT/A90hJm9cLEoBQFBQrtKn7h4mD4u/AzyIfdGZ
jODCqtHp+D7Zat0+E1FJcnWdnLdTMNTNepfB/JNfEr6q8HPIK1V9qIdM9EW/2QBMxCbMYB+fGQ7z
2cVP8fg0hd6GV9bzXn+Cs0bVvZvjLKnPYa26pLRrAz/K3MXpWJ+hnybj05At/IcGE6AtKlRp3Lt6
DUeEkrpb3YnHnR1FCe9NvjyoBoDjcyXmHh0qATymP9bplEVX0/cwM7ZVMPLvdZ01fSHaSVnYqLek
CmEOFLH1Omkz2dI6GgalnVpK8lZ7139lNsMblHEoCHCGK95CBmIa82YNpvbU3pA8OYB2Xj0PDo1p
p7gf3Tcabo7D/0zAi7GAFQR/Qrok/qqwhOG1qWtqCm5c3H3eBhbHABwZA+RZzpT38uosumQ/bvCn
G6u8HmyyIt773nVd3lhs0y5HxXuZfihirfiw1D57gFHGiF1BAVmTfdB41O1r9nYeT3BcxHXnqXXU
xDkaQNv4ojOSqdOyCKZhP0ts6h8cvIVRxlzh/5TdhdWGRBHtbHV9neCFFuR+lDJ45bGCYy9cieeg
nMKFZGWyed+8jaFnzd1ivcsus+mCqhwcrbZHBoutl5BMjXxFKZluKpda2+wMdLyw95nCMeZ5Qyki
PUdKYtOzVRUPEHtH9fpoRNioovMjsUXUj0mA5oVxqiRctzGNyAcbKoOOjDay9kWusGC/63Bv3Dx3
wN3JIV+2CDY3gIvngxvhAktYNtl38TQE7R9Urql+5JrBCTpva6PrP5lOPaaDAbdtOnUilcsZf9na
nGKjoukTV0td3U9CNuyKTlqun+aRwhnrhJikeQlDI1b95cFLBth8qpv4buqkEBA4o5MJEyUFTOm+
buzW3/WNYRAOUwiJw9PUw/rw5hfe0tc2yNJ7mKxnbylVqLEBkx5XHyNS6+AnpPavN9HrHVAqdDvb
bUxeIf9cf3bTELqSBNgA4brbqp89mmveDNow4juO8EzyJRvUdkdc+1mNUVMChyw/4FQDRpIPAxgS
6tGbpMhWiqlvQhg2PC/9uhT9hGTtBa7NYjsLG9DSNbKkoHq+50m7uCft6RaVUjZTDGPoIQ3OdRf0
BWyVaQ43iRDTwDhdhHPsp29jQ3EsSxuAVAqLs+BTY9H3+VJHoCmWkDlVDw7/8OSFFqVE7oTaAlVs
LZto3L6ocRS2MOgO2x6BBGR/1OO4wieWP9VGhddlmgJ2QZ9tz64DFFh3WZJGr54YwGDqDKv+Y0iw
FvOMBgvmg44LSrHvh1kj4fSb1NPw7IM5PS1p1hZzWD32TWA+gdm7vEtmhPgy1oaVcuh++LAe8s1U
8hu8VZrHyG2gnbsJVeg7xcctQsZh124rwzFm9vNABNpHkWj5GPhCC+IgWH0K8yDvXBB9pPCKoaV0
PWl/pAtDvA/Q/vbQNxMk6w1Ew+IhY3ZdfkJfYyWctDPryzCAZ/BDmli//pm0xp3FYiFdzmsA+t+l
g+V1MaxB3b+vNYLhN9aZKh+noGd1YdQ2g6gC92/d5WpMejhxU2LHEpojO1/cxM2TM0gGf7Y2eWHW
G1K2DREGQ1WjpV5nwVC9ULi4r2doddv2AzRrtnkFPIE/1qGsYAw9bNv2nIDeANv5FRfz1wionCU3
M3U3V+ZhqL/M7SjCb7Jmy7ubjflLP46+zh0Q7NOCuq9f+Y+OyIG8WjgmBl/gjbwFnyOOSApsk7Ux
umgjzeOtSOS40EL0cKC9r6Ufi2GYE5QY+TxXReLj5ZzauWkuOJz4/slBE/OSYbNNxnxxBlIrET/T
zLTFlsDScKwgy0P8hnt4M1dQetZzQUefnFaeyetmZFG59quB5VeerNJdHXR0Tdd+hhpvK+CkHRW0
jhQH3MTBLmHsMo3tCw1daVOFgLTNWyl01COzn3p49S0ZeZStDTY4tdfhXewgddwqXIpGLbcngr7f
QutxyGFlDHDEyNtPyHq/cRW/mwmMGYjFEo22m+jV0BX5J/8iZPa0MHhNDwQrg5DwUiu9tIVvGhTs
gzB6JcYNV5iAqTEnjWYXFfVZMaNL9GUKdXofNEk7FqHonnHOsMuF6iTmC75ZaIbnvh5qtK8ToGDP
fdbo7omZ3gXYK0BYeMi4YGXTDXY9x0RGyzvShiOAzri4zz5Gaevq86JhvfQy0Jp9SSfYBpVTVKG2
lMrA8uet7avkHI6No+9wocnaD5Pl/l0caU0uve66YM2nW/mijRBx0XEBDWR6WUiPs4lvRfYAA++s
X4s0isTLBmVVUKwcq/fD5N2Ahnv0VVNXAJNZqSLJiOzfqQk1TAye0MOJbejb1me0QMJku2JtW45h
RfuCyFqTp2jub07BfLol1ynU5LUosnSJaWnmISQzHoKe8dbY5NSkGmiu3Bt0l37s0UHJ3sTEu8ex
nZHWF7VogoI0QA9i6qbrkieOI0jQGWyNO8Fdj6QyWUOcBYXFTS44AaODxxKLAnuVeJnw/dxhYRY0
5kOptnpuL2rFfvI1Dke3nGmiYFnu2Ai4HokkS8st0fWPbIlFPjHiz3M6r1/atqopjjxx1UzPM9R6
iHgjUnp5z2TvcPdfbe/S7Wa860fPHqY0VeEphXPSivQNqW45+ojFb04vgbgq3sb246wruNW340wK
XIcM9NumK7cU8SqDslf1p2yFT/zSB39tCl1cHW5983Ft6rva9gC7ROjrR7LHCu9t1ucJDuQDlOjq
1Y4hvaOKusvazdnJmYQ9KJZlnzUSqmLdmu8CIOt3BCWtl5pQLmBTYF9jt9x3HXaG+9SJ7U/SN+Rt
aOO0vqOyhpLbNxPM14eAji+hA38Y+Pv4CeTQOU/5BorKHPoL0pbhTaDkNL4sQY+eB7smxRxAclEF
8VuatlO+dekTbn7AGIApLhvzKRQPCHHLdRtT+gnRXZwUbbjKjVkttDcwO4Ebe1AIBweIUmHpYHxm
h5hRyTs5J+KEiQHDMC62e8/TP9NU2PcRjaJ7HipMOKbHQob8vY5H84l4vb5Led+8F2E/QUg1a6UG
2NLLzE25wPltO28wLNzu+ELFGydrf2+bLc3Kph14Yfzs13M7NvH9BkFu9MkFafIqtGMwGqC2TYK7
yiSL03mFtZIC/LDV4Z/SVpv9FMecb/kizZpCnEwWt5XyRri46m31AAGlI9l6eEUPw4RZtkrWNaXg
CwnuFxKhRR9AABfejzWpsucpWCd7XkCuCN8815QX2RYt9mGO+lh8w1nMDDDNoAG962Uvo8dmXTT8
hUW7ILSSfkzf2Kz78N3AZtafAB7ZWkA2Jl5fu2DJ9NcAKxMmbPEmY1mGU1PbfI4lDleZnRNZjBpZ
t8srFjCm8y3eZvljTWM2PC5rt/jvsFlzSPBrm8bYvTUWctznDVrgmhO4UBW9jKmWzfuVoJp16tqI
mbNNEPhKnNFFch1ugtLTkBjK3qFNrIkfoAhnpCTZGmdXgkbA9afELmrezZNN+7DYMrHU99MwsZDn
QOSkyP98Q/X2HsWehKKuAxGyf5gmPSES1W2CHKo3WPqvCuUX91XFKrtGHe7Z2GRc8pVMTAXfDG5p
UfhZuxi+m7hWqQvMDmT+eTUvCg4w47yWixFj+pmDUmHfUleH6ZdpGjLalHEyBEhWqjYOllfufLOK
PKA0YchyqtEUWcU0fZ58um4/IwAs9J+jRH/mKW1gXvlh0/WaAaERd+MLXMtjtZ7aBbziSyYD2r1w
rE/E4JCNtwQB9kgJyt91CyDFXcPC2t0xVavQlJEf17HLNedcwNigw4kax5dmKDYkqUiskfdY976x
SBHdJVNCjW96Crrl3DWBza7TlM0xvpjP3FgOVK/LN5XF6K7jtcqmb9apYTn3IjRBkamZPMhBVLwY
cJtuH7emiQQ+SSLR3jrh3qgY+2XACWvgACS9zR5UaaAthuqxE3S4uGpNPwyMbnbKbex9/27TWucj
HGJztDmKmcExL2268+ZSpC8Cprrz1bMJJYc6m5N8sg75c25n66b3CXFJ/XOBWU968ioM65I74Ly6
XExwTbmrcHB8lIDNYdYxYth91cCl96EXW/c5Q/gcS2ZtRHQeSugm3ibtmwBHri0MLqvHvL4kNCbJ
vcV+0/zhHJMXHGpJ9rVDep/URZyJUH6AvVqNNKghhss5xySLWZEiTm+oTwRoBfVJTeRz2rjQFyMW
/CdFYnPSleQtllo133chanJPqMCx+CVtV67u3TJm31Fb/ALXF0s5TII4mho6uB7RDy0V1TcQWnDK
EAZhUjajerI2zND1AGSOu+okrYveb7DQQU9IeCeTkemnwbJJP43VPD3Mfd81f8CT3P4VDGqaynUO
8BmjNXlT8+1IoVTaftBr5N44MhpbCj/g4Amlnl1z7RJzRvt9xvOmdwLJCYQ4C+wb0xU3EIiEEyqW
tnl2aFGB6Wd6q10CZTC+KeeTnMboqbjiciibHtmQDsELSyBLhcwtacVyXbgQVuOjzFs4gVFQNfK0
hixtbmkDl+/FIDN+Imh9GX6uOPksRVCjFvsNAA94Io9xOkWnFuc+iqkp6esocbi+bG0z5bRBAO3z
ZR7hyyjoXP9IYzPRN+bmeik2MxEc3ZNIL2veLKkOvkpJqu/pLRm6S1dwEz5tvP/LKm2ja4gqBxHF
YCI132VwuUmLjI/mry7Gks1TmNAUMLoJo5POovTvcrZiHoOwpScQW6sI5/I0ZOeVJi750osgQ0e9
zCrUuoPM/B95Z9YbN5am6b/SqOtmDpdzeEigqy7I2CO0W5LtG0K2lNzXw/3X9xOZVV2dnsqq6QQG
GGCQeWPLCikYXL7vXcn60g3hMhsmoHI6SbeuvxfFTJAhWFySVS9kD/oZQ3cyOYesF8s7YFC8nrvC
jj7KpFh9SeX8MtqXMplE+2xEpis/LEpg5DtgSQLWl8Xy4tddzr3DTJbQjq12uu/8SDWY52BLRezG
5n1quC78DEONeZYTEbk7f+xcezP3q+lsR3dkDynKYX4i5dsSr03njw+GIfSrFynrGQFJv+7rCAfR
waiBeuainMetKzwiqtdsbF455vm5snKEmm5G5zupPaI+1onvt6Fs2NmCxojyz3jP56CVOL+aRkzu
uZsb416503zj+mvi7eqI0JxtIZd531KUsreawjwKmrm551WOfklYYJa7Jq7xw48jCVaBbNlWn6aB
0OKvpMqANOhlEslnyA6Shtxx4TjYU5ZxW/Ady6mZQViGQEP752R2mUgdwDGGq9TMpEHgMbUSmw5j
h9xKLwYJnAa7pnlHdWu6txuzeaFQIMsfba8m1mCmU+Qx5RcJnPQ6mofctpd+CjrQXueOQVCJ0Gn4
dZ7rOprqXdZGWRLaQjXTt6t6+1hXRVmeZ6XWgp+RG/qRVXkq7pxYTWcmy9TZeV5j1AdEwWp6gFyp
ttwmqmrXSZnpjZ2MhYUAlC7ibT2Z3ERINjrxWQCwRY2sG7CjCRn+uCz9ozaSbAwrOVjFyTDGct0T
qLe+G5IisKCg7PQcr/XM5RN5HI58Mre5LwY2zH46ObXFCJuk1XlpEvmIHr/F80JiKcgd0SOOUNFn
Y8UgsfPwfC3PIKfzyINIm9Z773WxrWh1ylewLl0MTXWs4NzSr8na6jLkkyLCwcsT1gDumMVYhkkb
NSTyE8fl3xD654HUTG4zHOdatN5e0QRPG280ul4aGJIgz93kO9eL0MjGOGZzb9nbuPnkm2zV/nTs
sRn5gV3PfcFlDIP7MfDsjI5N15vxZiQj3kRbXNrCeqkFE9pmnPwuCZUYXdxrvbvkL6lLdtHGBM9I
PxegcyIoqyFJns155e4RG4ZrnVxllTIsfbuwNzX47hjW1QhYGyTuMsebDGeieSeatvMeqLhJx2Ah
17zZDkskWYXtVTDB+I3Vfzc6ekICiXnJf6CdaVT7ZGkm9d3lTU2vmgHVvUhtFSoUhcrt+yKeTGLA
G9aMJNVl+bgQSZHv7Eyb5RJI4iNGIPmkWuNAFD2BMZzUM0NhvaiopV7d19FNUpvperSEOVc3fgPz
ELiNM9EA0CTdhymdNLm116hC3BSZeXWgisGw7zFdKpdrqnPWCUazWpodjaRTt0Mu15QhPKEcvlVT
qQ0qP9feOxoF2OBnsyivn5DLSrWxOr/JWOpZ9MrbAUQ8D3EM9XoISNGy7LPp2pJ1VvZGdUhRDo3f
Jnvx9SZy3ajfT9yvp00nmybfFo7jtRubjqU+D9quXJIdG0bBqiwIFEROXFwL7+j/qzdZkvrzKepN
5YU4n2JfbsgWMbmg0qhEoQG5X8cnd5ydlZmlb8RhqUSN/qRltgtgFqw8wG26ZpuW06DYiXmw2g+V
yrww2B0s0TtB7BDL83OTlwUOxRzOt+dhWjInitAoOn/v2o29zMfc8hzvZejoJrpMAAxzwxtPRSaY
QWanvpMqLeZXg3fjG0ECClIPu2s+O4vv6K2juB2uO/s5Mup8ZvhCAb4G2RLF8d1SWpplpRsclwtc
5ACwKoQ9lFMfmLr0q+/pwj6PQHBRpfnR9aPRMgwoycJU9xjIR/qX6u6k/Xrw7iQ3j5hR0cvW9zyB
X/uaZVOd70QsKgOAqG2civpvt0sfBOM+17LtKyF3DaNR+5E0Qk5e0Fs++eOTEoP3yQJsTik0gtHq
v/kEFOcvjTHUxn0dQ2E+jH7WajI4Fq+wQzW2JHVjBG264piUMLmcJKJxdp1i8XG3NIMO7RmbdSyn
cIUVrUtyBzuVqo0p3d47Tw3c6IXp2nMvjEVCP1VFlncnFTtTfTSGIi6/OqYJbuVeZ7bdUJfGEBTK
noxLbRJZ9mAMeki5x9G0GfpMxtV2GUqvu011j3WrlKYaP60FusjQMzW0ZeoUFaFJXWz03z1XN9En
B9A0tCsaO7JxPRkrjfGMrCR1FsepiZ2FeYpW9dBScz8clrrynUMHbzTti9xdzRcr6aU8pTncdtiY
JZKWLWZkswP0qKCuILT0LI1d29n2EDpumRkB19yN2+grRltJAl92poVZoN2lhgWD6VaQlktQUBro
BUs7N3LTJUqKQz8P/npoxGyYFSGF9jT4Qe7EtP+BSljZRVqd1i9S0xPwoWIxlBcG21TtCpkM/tM0
QTZuihjcG78tcuv7tKoK9xzFRZU/TR4H5rzYXq5P5kBJFAgenot9rpdV3meDKuPTnHV+/syiB7wK
lM603AK1eSUcjCB1MDXDgYu5MULSbNyl2cBsK8/f5Yjdr6Hc6guZnKa2Qt8n0rXclpCbejgygHUc
2F5lTXfPc7qCRUFeBjnM7OYvTw6HHbugL5N8fYYPBPEduZJ3/rqqC0u0a5xtIwJaD1yTPEb7Skx7
9t7MXLfZ55lq5WUtamzblr3U/ZcpHXww7XwgDGfXx828JIE1QU7A2tvICM1WeyOxj12pv5aj8Oz7
miARbe+u4cUWmMYsRw9wYfXHLPTLaco3S9ldOxJ77d7KLhLVURCXMB3aqhmcTTwuTXWxNclLwRzl
pnUUayOdi6Ety9jBt/fppvBin4WzaXXDbOSUqfM2q2wQ52iNs/kRpkX0UEhJ1K3vTiWd+FuT12Zx
NB1su0cznZb2hrCBrv9UEK/OVFNJMV8sYejl56WVWXNJx6FU23WQHqCgzyASQF4P8ISp1ghX217c
DGapp7BfKME9dvwK2WZYbTsP8Xm46D+EuKpzR2/nI4y+LUZarp/NKY/1TdevVnVSVDiu189ZRfh2
/H4Zw1QrkX0DTTSAZKVnNBrYnE0m1BXnebllps55NHILvS74U9dMd77RjU64GIbVcZl4bYf1p5HX
Y+c34FfMEJ3077QaC4OUglSl78P1yfiuBgBoojpkfGxrf7EgVBinnpyus/uBWRtKqwuGQhBOMjl0
nik4AnPj2NJAKebEbXRrJ6qfdtw/ifUciyodP/psbuZLvapSvnbz4Aq2ljYbTgsg/fzqqbIZ765x
pM5Bl0MUlOQ2tQFjaDxvKgfSioctXPy9tyy+OukE08wtdF9JnAhD8Qqm1ebAVZIOViH7t2EwWi/A
I2dP4PxNDpLXtckjih+LUWikX/wxQ6TLA5G6GGJI/dGL/BfVmD469cqEmgX6jbq27oMU66oIag9J
jBMi4+iGDxCkGJwYpMbs34Ap1tQI3J65NQskt9d+DeKixrgU0LfAwrmbcTrTc1XNwk2+EBYAWxMM
E31M7b4ce5lm4dQShc8AarqztDadk6BK2vy77nqSpg3p7eFbnT40EbcBbHp9G4VkfjvPDt9tnMcp
iZujn/yCMLN3z7ARFRGod7Wtuy0wwTog0TYi4/jv0TCb86JFcSBzfp43ppvVQ7AuibyDdq2GjRuR
Y/DHxHg/hmS5i6jKutLF1vQ/Z+KTO+7+mJztB+GjLJxxZugutk766IFWpPIPusF+7E+sye70o1Sp
Hc9HE/TIH80bzW1a/ws7+u9krznWDyJlMDC7R1wJJ2Jw+bVJnfbncjJqEjE1QjMQ6jGj4UL5rX0/
azBbNqvMMEOIEj6nf374fk8494NGMp6BvVOjU7uaYt5ik2KJuUEH24YMapDoEODe8Z//pN/RBf6Y
qdW1mlPNcdwd2RateuqXOho2TcyASxCCvgbtEq5TMI7OS/UvjvDv6IV/DNrKkDryGLHlzvWol+lJ
UNq2gMz/4g393qv/IKRsKKfUKvElIqjyW95ZL5PXROE/P1i/99o/KJ2Zz9uyiSO5g3lmU+iWYzoU
zh988R/Ekr1l9VU9uHIH+LxFgwzjYQE5/rHf/AelczRDK0o/dXexaWge5mMUWAmP/T/26j9c7Xbe
OAjdOC72WhIz3fsUpq710z9/8d87Q+3firTdDu60mTNOl0T59rsGTJpC011sKrI8u2yCZsBYcMAi
JZs/1DRJsuhvf2TixZMiEUvuaPaVr6Lt9G1mgav+8zf0S8ThP9Di/hhtpLLFAQ+Kxa70/ATo2a+W
CVaF/z4Wq3dfBCM3f1MJq3L3aZN9ytb0k8WZJg+RToeEJSVOthSNvs+jkzR20CtmsV9/u//1m75U
/Zf/4M/f64YtP076H/74l091yf//cf2e//o3v/2Ov+w/6tu38kP/+I9+8z287l9/7uatf/vNH7YM
5P3yMHx0y+OHHor+l9ePP+rrv/w//eK/ffzyKp+W5uPPf3p7L1GOsO106feek+XXrx3f//wnhUoO
PQKBHLaUwvYsky//Vy349Qf+9R9f39Gf/xTWafntra+7j3/5Ih9vuuf11U/I+hQ8nHJtF8El5830
8ctX3J/c618r5UuBYPdqNK4o+E3+/CfL+kmYLvFfNlZ7aVo+172uh1++ZP5k26YjfSSRtqBBVvzp
b0fn/tfz6NcPjKP11z//WzWU9zXiBf3nP8lfAin/fr5d371vCseXCG5Nof63LF1XWn7RdG27Ncbu
NGWmCtq0PE/F2oNRz2/sGId+is4sAllQaeJ2LXf2TsIg77hlxd6vAh3z2Pr62Ghpbq0FmLefJxMG
pVEbPCDmrc91v6k0UJOp3YODwi2wSv9n5U1Mr8ymIcvdDOk9bnVdQhMJte17391YmMoCS4+M6fXI
I3YyTu7SvyF1nu771f9aF1McOl70Ja+ciyr65IQcOdnkWTcfpjGG/By7V3/wEDXEn/u5yIn1aqMg
jeLjIEq5b4VMAlmZJ9WOj6nDMCh89iCG/HlndbmzASp4hybNUC1bdG9hUIBvTF6dpvlaRG6319A2
16rVcO7HXYzdswoa15i2hU1/DGJ0Ywem9ilzVdCo6N6qnTvQMh0HvkIC3Y9edosG8exDsASt8PTB
cPTUwBbaW/Q60we1dgMa+GRHh9kzsMIuWcpvi/TuFyHvZ29tIek4XKq4XV1gNljSLRjyqY7du27o
P2dti45O3bvrWjx7VVdBdvFBUBAzwsXn6YXdNsbOwRtprg7VuMyAOJ1o/uTJxLqLEeYcF3wf+3Kq
puNomuIBO3EH5us2YWQ18o1P41p2UvebxOqWjTUV2S7uUBoG64R+CVGmExhlkn/ls/HvmkrPD/Ho
vKCAcAMMgul9bVnxLrEL84JCVB78PvWOFaWkG2Egt1h1daFKsIELBoilO+CsWGh25pK8jRaSkgTN
GKxMxFHPSvvN74wV1qVdUBZAuvZxxpFSnD2LnCfI+NzbtZM00QZP/gEd/YIefoQOHOLIfHZqjSyL
H72ts8TdkeJYHx2bpm+0PtYnN1vt21YViNoX/3M36NAtl/WKze5tDJqZY706BvIVTczJKKyP0h3c
wJ/BZapMAN7lR3Bs3poxfluqoj9FbX6saq65ZPpqDP5nQ1j1LhmmIYDo3yjXRdQcLd6m56bGJ1UE
deYeHbSXe6/NdrRgj9q3tw5XXVg7Zg/XF12yJpJbZMjEjDXjK00Qt9ZgyAfA9i7obZQcifAfCsfs
dsMcq0A22XsbJfEOtVuz69z6y+Tq81KXobGwCC3dagYr/IYt/YIqVH3nugYLo9jDc/1sLyCJRbfs
Ik+/omtEDoukBOvDKZdWtSkNBPTjoKNtP0TfnJR3skAjbFON6d8zqYFJu4f4uorXzW1p6yGU3niL
cvBtacVzN3vpGQjkpVltEPGpQ4axDCjy2/VzXDZPboPEFGX8AqlQNtu5c2mwVdrf4AzPLrnPxwer
O2yUrxUf7lWCXzRjWEC7k85720eruWVo4NNXD6mMzwgUk6AvOM/GLPsuu/i5NaKHKOdUSdWw7IDH
Ps9qOUo4c0zWBJKSTYVod67ZmqWKHrM521leUm5VZh9HPzlEEely0zy9RG3BJ7RMiOIFzMsVMz17
ifvqRCn6Y6CtfUHLH7KOdmWZc78DeEM3Z9W9zw0lG6s2QFbnkUdmk6OIFi6otZeGY5J8yWd1NKvm
ANa/7tyrEcVQlG1yt3wDf543SiRHoAZ7jyXjjjqrY1qoMfBdNE1N2s771Zg/5W0zhZ3vo6Scxmkn
Wus+cRAapdX6qFXR7OdexNzHzeZEHxBwULO2p7SsQZ0RZx5Wk/oqNuR8F+X5vDHiyL53KycPzHU6
EvhRhS2X5QeJk3YgWt9gP8+edT/eq9LqN8horFBQ3/nYYr65FQN1FPlqfRCuQZVI2946KYqWuQQ6
cApuF8nwLVIm57T/4ur5q6fnzwsIIRxs6e3sBnmRzjM4L24+tjnexLkTwmpv8yk+T6NwQFb8C/Ku
JlwTWNihsG7HGDOGpplw6xbZTeIjFRQ1/o7FfARO3A+oxDdgO9vGSLkUMrXD1PGQe+ljC4YecD6L
w6pHHzlN8pFPCSpqseOhPVxMgK+gm3xIe4E/OQZc4ok4B5Qn+JualKjAE/0M3C5eczW/R2b8NHWr
8Wb51UOSg9FaWrzVdvnJ7ro0oJOUS3qo3dCb5IUkWPDTLGpCZaFWX1NPBehiOn6WO4WZY9yOZfal
sWp4abQ7m0FUVWBa7TdtTkyVcfmcIZIMoEGKQGGLj8X6EsXGt0FOp2TIH2uj6ANsra8ZUtCdUycu
YJhP2pKNVyVT36Hk69D2+43TxJyTrXEzwAMTwdIj20Aj263f4X7azexm+/RKF7hJ/0Wb89dpifZi
yU/KMfYwpP3WQUy3GV0wmn41xm0P3LVJUvTAXrx8rX1EHc6Q7PUQ+QFyjw74xOg+0MA9xRl4XN4Z
CDDK4mnIkFosMQhfs7XX5piORoIDSeRhNhfUeXiXwoWtSAwRVtAnpw5R+84xvI4bvXyaKMHc1X2O
WXJ+lAZrUJ9lj067PtGNo7bQNfoCqBSHYIF3brQ8DwZGnbGOD23SvcqYnMopbd9/mSj/P5uy//t8
zHR7VSGxvf3+ZH3zVqXN0P3jb/t1lvbFT4rOGlQYQtoWaWpsrL/O0r79k++7DNIuM7zveteu17/O
0rb8yfVxGviWsGxH/pLD8ddZ2nZ+8qCXwPbw+rs+iMb/ZJYWv4Qc/H2W9qjbRn7gukjXHeUx1/8Q
tyJRIjWGiVWjLnLj0OfEtaECPomevKCmj+04lDG3XS+r9pSMS5Rf6/yMvcV4qqz0NWZXCJvU994h
fOOT7ZTiix7Fg1WVbQB7eBe1bhLYZZQd7Lk2d4hK4hbAIXphrSlv+tw4rrpt0E7o+FDk+tGocivi
kTHifsGHENpjAScKKxoUWQnmqZnfgjWv9rMRuRuDq2zdNEiMP/nL4oVz1F/nuKW56TIxJ5vRGmfu
+RHXdZOrg1HR8X7wtT8/FUOZfE6b5iNfjUrB8jttF85p9jW1s2/IDNatToqbVIjbrHLhkuviLZ3r
cjeRcLXRjiD5VCw/TzTw4PSKz5HXMkXVgzzMEo25NqLyMUMXfOPn8rAMVx13SYYNFZlzSCoBTxHg
gDASqd5kfUNr+OpqtUUadWw89NJAp0bQkCa4yZAal4E5MHKKNAqF7KjMmfqyecxn0R1RDEShgxtB
h/5YfplK+87T5tfSmlGEaAjH/WIz13jc1LnrdOnLOKjigfpsAzhdRtWmEZH5ICf65wIRTwmMYGWN
Zpi7vkc5DCZkfI+F2OesFowkiVkdospos7DPjEUFRWuqI4uYcewmN/5uR00dADruGlx5lw7FdspV
AekTIZGU08UkvPwszepsZ3lydqIs22Z2OYe57SebskQtBZnnMg87j9gGekB7V19IzWLtIfwV4LyX
oUVK34Zq1z0aaxvzmeo/LA9zajfG9bZ1kgKRhYZD3uvcGuZ9Ntb+EIKaL3sdrUnKMzzrMHFAOtah
aFCePKWLtqbzwoM/LFCnEQGNx3RGskQ3l1FufD+uXtA/rPduhE0WAcBtWnfZeYktcc+jClGzR0/r
F7ZOHRatWneynuoNfVg8CEu3ze7GZvDe45688LTKHrqithHkMiXX1+3lxhRWflv6uJZY2Xq0pnQm
rOmlxG56TrCe3VVeaezVmIjvXjQaexym/X2EBzaoVRx/j1h9F0Sy7fB1kaYNhT3ad5EczIeUkNAN
28o3gbb6YM66ZFeV9JPYZXdP63MKmG3vi7Je9lZrncyrUFUNxnj24tbbuHPXbqeEUkiNvaSzvACb
/qXp5eckXuctR+61iLGR8WiKeCc+Jj4vGQO7sT6Vfl+H+TAfOlFjPGAo82fnPTataee2xvfWyark
Cgrtm6Q/OSpjE8suhW2dyRZ5jXABeC3y2xFFj+WiRPZvzRG17oKUYTevw3uZzNZt3joftYj9m3xo
xMZSrAjebHiH2urf0LnpU+Ix/Wk8rO8kOkyn0fX0Q1nbCxIaCZ/fpB6y6hwDAO43bsUSGY/zPorC
3xllh3Yzj71NaaXpWWTGF3C5eE88nHVbtf5N1uHWcPLBJpYG8wUBmPWO7PAoJBKwCkbZrYydw0B2
X4Fj1j7lgvaF3ms2XHe7utH9Dc5sDDPrsuxxq+qwnBHjxdF8U1hWerRLu7oY1sLwpC2XmjtlsRFV
+l5W8dbxx/Ro9F6BCtzEO0uiXHoCwmHeso1CfOioGLf2YDU/52PsBXnu1jtxXaFLLfHOlDZfZYHY
ZE6esRbNWRwWg718maUadeDOi/2qlislN3al+RnRc/8Cxci8XyGY+lmvjrnXDjkw3HTG5BlfLvIA
WzLFI/FH8li4PcaaBHTFcwjvQnEetMTgIqEs1oBQUIns24ngkS++LKyghYQ9WqX3iDzoM40A+tCQ
lmWkSXQhmPBbvPpPjXE3J5N7sFkC7JGhZmE6C7Up+oehjI7tHP/MfRZ1UEVkh3lv9xgGMHY/mCaP
lZoJtuRZusslDpfJbL4560PZ4wP2+B7Laj6Xhp09aNM8YtRPN1PX4eTHWf3cdFeSGNHUNx+dXeAa
+t4j3d6OPWSYCNkOhVxZw53kE33niB0NLvY8V9ybC4dBS4HkuOzbuOqhOy0C3pDusMMlnWGUQav2
c1UndIxjwCxVfFrgKDEDO6xAICBh5qOMiihkuPGyxv+MEu7OQAuMlNod9z5VUk/jkO0Q8Xkby1Fw
dZXPs7Qf5X2xyke1TMkJfGZGiecdm7icmaidW1a/x1GqJw1FF2oKQQ5oybnnkAi4ZEWxs91VH3Tr
MAaPIRJPdnbXfC8Ujdlxbj1JW3x1kqkOx1W4rPPeJ2MdrY+pV595pnhPwxr//H9lpLxJv3e1rn/u
f0RufwP2/j8O7/73CdIW8tpf8ftT5907eTxv/+Bbfp04PfUTn4wphOeaHrH9f584vStEy3/SMhGV
m+Kacfu3idP+SQL4XgdSHji/Art/Q2/VTx75NC7fg5iIqdP/n0yc6peu7r9PnEq4nvSQYCEloXnW
ZPL8LSnBY6lFM0OnJqas1gjrUhYVZh7DvElUBx0ALLIbCIfe+qUEoLCLMrpAWhS7qJhbjNmZtY3w
k0Wb0UmBiKImHgLb7smY8KJJdXu7kt3NjNdJBX7dz9u47z2LRWrqTtAR7ecVDneDXq8g/a9IDkyV
3WGAG9+OekgObRtXdymoc49xtmdVlo4YOmyP9pgE9SIGbrSi66qjzVx0TueUXY9HkN6StG/cTKjN
24CcyBSDmT8bHxGbGHqwyfK/sRB6oWlO3k0ts/SE8sfEj5Gv9QXDiPuqTQ+Dj2UmPEPyBg9n0KXd
iIDOIRyCUTh7wbH9ZVrN9Cbt0k8oSlZG83I8yszt3q6ujLOw0R1EXe8+uasobsw0s/fzaOgtfavs
+kuVHEdW1oC6lGNvdMUurqt163PotiSUJKHR4hI3q2R67Cq7D3Pfu/Hgqc82Uhe8C/m7TdFEMLh1
+hh5MjtWqIm3PDiWr/Na496UqwkmZBoVWW0YnQv8yo5zyusUEZYmLgI2DSMcoEIhvbPRx2nDHdRg
EMGih4C7odqqJNFBec9WvJr3+CPmR3R5hX/0ILOpX83i9i535qULPCC4t1oluBEn5u4zyni7C0zS
be7QNdVWUGIIwTLaZapBq2bBbuYIbQWQkxgYt5vYv9djbGNA6pVAvY+A4KRnnYVRU5BYazLRI/69
Ir47V2gHyXOe3ca+tm/Z1rOvBmWBu0hP1b7KDFiCuhiLR2SP3nPTa6TOvTdfco33t7cURlnU33oJ
BNagPrCpMnzyLHqrA8Q69iswhvtSMxFMYYP94sEHFrkjZGEsN4iS6gN4XXEofXL8wmkYl9fetONv
LUqOB43/desYSdxus3RZ4svEWxp3AEX1Vi5FF4WV66aPGL49VFq5eUDzMu9KSUJAGOVjfWgbVd+Q
A9FjAH6yuxRQExOgMpKXemoJ8aAX6BYjSXu0tMq+zKod7oFmseUJHMxeV931jGLOslgbxj2AprZw
brLW4JCRNxJCeLIAFZLOpUJK3PrDMid7nrHgvUtl4JJvcGKu28FnogqNZpZg6HAIKou+9IwOl6x1
qpup9edj3KA4h8hQ7WHQpbjUC10w1ao9OGBM6HdkahtdUI1RdR7QG0Q7e7JSFXZ0+j5UaaFfrLxj
bJiTQt1o3+o+zzaCEaSyDcpW5dXuWTYsXccJc+ZwrAiDSbfm6HjLV0HzhfOkvXbaaFnV74U/1Tzw
rRaR2sXj3AfmsdohtV6NmGjlY5IpSURWPHoIyB2Rm98dN4r8C9B5jlZqcVI+CqIRgomnZnlKDV4+
NK1xeU4809pIygNfLXsW5QnBRrtHNg5EiGGMB346cJtmdXHMfKvkULym6TztBzgEGXKzfyGlY7pY
Tq9vqX6sngsU7V4YQ6LBKoHZvitFM52eI3wuNjrTMTGi3dhnkUsS0Orckde0fKt0ZH1BrlOEquvZ
Zq+2KqwX8c5jT/00pbbFkmOu+AnCQrT1O8bx+oGJIPrI0KwdcjWs7/Syj9vKNnlhi4yPeFs4q5j3
JM5L/QmlpCA6R2kvDvuk9ubHBW/UuFVaz+5OtfzTYww5semrLpq2aYbS8RDZM8Hs5UAj8k1VqsY+
loMzlCQqpvAPFgaPT4ju7DJwkqtQWAiXBgntic7dk2sTM8/gDbiZZW3weImJ4rGSsbp25SCbaiKa
hX0AYip/+CiL+K7QZXHp0NiHhpjnOcAmtKLK5wQsJ92cBpgVHQxgl/tlnktg2256pr4tvvS1D9qx
Crv5OuCgdcMOS2URaDBFuVFD65yRtXvrDkMfJuuyoLTlkMeoucOIJe67KVpoiTFf/G9Ja7D2N1k6
QRSpBCxmweuExJmV3N6iQV+WUKRSLEGe1AXIt4KAQxetknPkOtc1dxhinydYXaV3qja7M+nI6HIJ
ExRoY21B8IKoscdJl6tAG+W5Xor0MEW+5+Ndn+cQrRa+rynpHxUNtztddOZb26+PYlSeExDOMjyZ
c44eMza0YW76rFMj4QpwhYG95u5bByZdYFKd3ddukIMP4tFk8QGJ95hsh9ZdQUkSBJ/cszMm2GVa
PmIyrJ+l1U9PvX+1GkDE9k+uY/pntEy4xA1bPFq6Fa+G/k/uzms5cuzatl+EDgAb9hUmE+noWTQv
O8giC957fP0Z2ZKO1C0dRSji3Ih771tL3cUimTB7zTXnmG554oFtHHtTqT0zA9syz+tlg3u/kH9N
GEfM/IzGe9QHblgPZ//2VRZEennhGCvG4K23zJs0wUfvl3yU+KPakt1Q380KQldhiF8cnFZy6gqs
8XvWWMmzCWzg+tVV55QTZov3BFPFM4sUnne2ag3NEQPj0IVd2Q63Cvgm6UG3d1+awi0jjaUavARD
bUVkKtokfYl2swQkjvDulWWXmwEUYj5onOpZedsvUzKEztQXby3e09uOHOLqlWLkcN5Na8UZwsV7
p9rF+IbaQQBUJ2dTxxLjYByb/WO/GcoHLgJT982xt9OQ3QAPGrVMDD8p9KsFqzDoFiq79igTRe0j
q1FntJhk7L97lB4RlPHMCCkRj+yopvToSngS5PocpU17OEwJD2zA40rvZ0M5X4idNxsBjYGlRGxq
zReuFpOsfDXVmChb1hjG3P6Eo1tETbtBxQJpwUZpkY7ik9A1mYPNcguhumecHDI1fgO+3Z1NNZte
lLTA1EgIKLtMWv3szC3TbNGnsRaiaZqnsuvRksCVjEFSVl+qoUteZbJ73SrYVh3kEm6s0RpvlrzB
1JOo5eBJ/P08UzI0isJy8nVHHXt7l6XQWjxFDopG5D9LgK607fj2e3uMF+PZ1Hb4MefXFWhCwcin
ZTHKhxGfFMOJn+GeJd+YQwS3NOHnGn93vWk+jkwuPbj7bbANeO94Ko+97rW9YbETEZYbSGy1rB9H
+WNq2XojZHX7zhp0D3GwAWSzbiHOyT0H0ggMudV76IDVziB1x3JyA4SVL0N9FM5cozRWRqji4E2C
tMz7lzkF0YORdvF57/M8ybkqjzFL82igSf5cT/H8BCNrRnhinyU0Y3lzW6so/L5T28+4K1nfsYAS
PxfWKLOcQgn27i2R1veUSnYclhpjWtInFvGwOgjErFiVr8ufei8loomXp8m2X/EKoxERyH/VDN5G
L+DZGIW3RZh3AnXmsKV91rFhKYo2iocGdWB2Rzbqo1vln01sUoi38YDAzVeTUrOcRGG7V7tN1PG6
oIQLP/WSFs1D7aYsMYel9cy5IPjfk4UZlaQ6TbqdYE0esoTMXV86Cwm4SpRepbvzk5MX+IwJalCh
bOflp61xSNDT3DCDcsqV785AFroi4Pjai9Pd8wRCbBtV0bRcBHV/pzYs6wxVi5WArYJ7l2dV96hq
gI720kIDA+xUAd/A+JyTYMwqLeCAtr45ztL8HGObu8MeEJdO3HgcDNMqqT9ca+yfTG0SZ+Z3/a5c
tP6ZaEvehKIhTuGJ2Fp5z8ZQxaZUcfcGGaSIqwfdtcSg+2WwBcPsuaXuyRLEAHjU2rBks24GJKGu
opqCDCGf3aOeREVRsjhVejt+1W1i9CuXCimhseADHNgCDj5HNu3DBbxxJGcUX2a9rFHlnOsRbBpi
zgMlpGAOB4IVAmfCHrv62p/pCuuw3eClh/2kS9XdJ5VRfvOQyD4y1tmXwlEzwa69ZfGZVSoCg5Oy
aBy0JAc8VeFJB8tKrDObTtyshg/CUPGnRmhHTaRoryLHxGCOc8hTtQoSW9G1ILVddnSalQGsibc1
fkaLd79it+HW7hIr/1zoOzt3jekCGSKai3bfd9qnGNMmWFTgHGAm9V2zMjfORtWEtb6cOgl1qt3y
LHRRmW9FtlV3tW1lSK5KDHagB3HmkRw+zB2iKab59sMtsCbVWO/e0zzZPpeiLQuvcdb4srpV9tno
dRVsS4E0z3LgVZel+pjOMfOfzTsEfFIj572uVf3gW7Y+5D43lkr0QTUrfwA3fNK5LcKlnIer/Tya
8av7VfUIQKzQPVTa9d61NWAZRiOmYLRdG82aeKQ/ktr70SciiZaNw0XQWQWR/q7qky+WzRwWa+lg
n6BXtyKGFrO0qZJTTI3vnaXJ5IBdQ3lyzal45HnRnmPBj8HJiADXRIzJG2ZeuGib09Pv5ic+UMn4
9WZnPG2X6x6irbfnf5A//oUj7I/uYhQFl/crZ19WWIbtusafXMaNyQID5Nq2bx0Sdp5DzNBbauIl
pP4IbxWurP6y7vyDp/AfPWh/9HBe/0ZWby56m6uqLt6WP0GUWe+3pWiI8GLMze6beRtuyMxoAdsT
+5jSPbXXKvZP//7HvK7i/iCc8GMKwZrOdfi8NfFnd2qqwcC082WPB784c64Z7mJCsIFQs+Sp2TBb
MQReUX5zixMQfel/e7v7/4UU9yenpXbdAbumal4th6a44rL/Z2XuUH39k8vyX3yBv7osrd8IJmsq
Ip1KLFLT2f/+ZTNsm78ZOoZ9AgUaBRRYLv6u04nfVCyWums6XOyqLvhXf9sM678JGMfQayxCorpq
/ycynWX80yWu8pW4yDB6ogn+Lkn+I1O6Qp4ixKiOO71zTdI72vvqKhzKMbD4am4fHJJrPuSub0Fh
ga/QjOtzt0TGJlZ/U8lHgrNlMaVbP7D+azu8HMkux6sYdG55Y82YxPT4KY3FZTbmqKzlLbiuLoLF
8Ig7gWOcYj6xAb1Xsv5LH4lZ12XeAP6p3zSj3TklNRLZ9XGtK+2TaNcx0CiKhamx/Rx64x46+wvj
8O1S2x9r7qIqSexEalwEYEZQ5XP7JVuqT5AVX8Zy3ddo2v0mr2AIzJwJUIpZuS2W5LMw4+SO07q8
s7HgeHk1uKwnoMtaDa6zjnnJm1p15vdQvQ2JuJtGwpp233EGSEHatqCsU4gr+xj/EuGoUo+qWP5q
7BKlRU4bvNx1DsfSeh2tDs5P5TwAY7lok/OiqQVcQ8OJFuQdTxrTvu81GawaA6Ux54O/LdBjavXX
sjKozaP5kdYDSMXN1kgprfKQq91tGwsZEse9H+36e2Wc8jogMjuoxV+QeK4Y9fyn0YndMC2hnRSP
ypze4lbC16qZYRGDZcAzztKteLENSDKjcFRWIOKHYiEOTYgYbp/uG7wBwWpqz9nYf8aQe31l0G+y
dYa0MG5norPPxqheDDB/C9rRls14KOvjmkwPcS4X6Fv6zdL0hTdU2yMBlQfbGlBQCiaZvmZlsmXP
CQ4sRanu0jn5WVjzFxPuNxnEMZgxk6qaykTDnE6QM0FhNG4aqe3MajuQnHtdevecdP2bwXk+XYpX
RqintN4eCimPtmmFhBEf+kx9GRhL40b5xOJ8myvN/ZSsLEfm+gWY2SPF4U9lyWljUG3Ai91Zncaf
Tb4hJyI0B/K6Hm0S9Udltasn6u5kzWBaDT6qUmve66w88xvYd7q10yvQhcbQ/9QH/GQZfCOUNjjR
8SsCC4cwBfUYI6BvJvFnEucE8LssQCLd5+VwN8zjXippRAF1dd3p32tLflM3ztuW4wEzrBdTaU7J
ED+DhnkekYVDpiqgq03iiU2fvGo2GmTQ/puUm/AsdAEU2u0FAx8SrIldOL7aWJ02SitSl7Jw97gi
LYaVmrW/NfS7yajeRGG8GhWFzLWTmyiSUvNpzij2lbm+zKv1yxhdTgIuIMJY3zEeNbsVS+F+i4dz
1gnt7DbUg6mJcV9YfFxlJz+zGWqImOyz4ow0tyhb7GfN5oaNsL47+4r/qIiht+viXGwNbrVSyTmK
G/uUKLlGulOuDBrZaew/2Jw+KEW7r3A1eOtQ7lHADMYedqn45c5xZj9MDTI0/oHz1s/R1FmnidI2
fAzPYFF4cA3ORbfYQcalehq7bQgAosDrr7YUOGaW4kotIU9aJwVcChLZeG7cOOB7PFcz3mZjJSy3
VRit2vckJ4lLXjyws4KdqXnIjeXJ3NhKWCmL7H45ja7zsY46W1+8edM07nK6ZbROhnCG3ytTO4t+
cKizifedrB67QvuqJWVkFrJdqakRAeQbG5mX8zvmtViXZ9lRukZr5BzIZHyA44DaNuOGtEqWuG1H
REk/VJKHMXHjmzEfvkgYRlqNMNH01o7U10vhrNQHYq73gLXs1BGzebOQK1aM10Gvb7icXh0tvigC
mJ4s0u8exlVjW78aqT+LxsyDvjW/3LGINMtuQqPDhVmpl5ZZiWsrP41O/m7bcySpWDRz62udy0dt
y/AkYpqpCvnRLx0AjGR7HniseZTiXHOZwscc3R3IDxq+hR3nlV/agzVQLtfxPzHO6fH92kBagVy+
LzP73TaV9q6A/BiNulpeF0C6n4AheOqsa3x7pG2rUACR8seWOo+qVvs1mcvRqB1k8TkaYcP6c8Mm
GOL23nWbH+t8HcS0J+Fi1aird1XaD2M7pGG5EshFIZG7Ns7vKpMwcFEjiNQwTbwSJIRX6qTbe/2h
d8j04/y5zNOUEdZM9snkfOmm/VQV+qselyfbbh9GEJTQboYXJ3V4HwCD9pdOeTON3DlBxdIjlVHR
N1f4q7Y4W6OGE52kUqJLibHB3gJkrD4gxkD5HqZ08N/tnbE27y6CjT71d2xYKk/HCuJxkEYC4afk
dsKDvo3Z2eo6nruK86gxiLNaU7j2tCPJ9UA3GL7zXxlS9aa3x3Lt3hzczEGhaHfoY6DUNb2gp1qo
u9lwd0yna6A4cROkzrpPS9C0wEGVY2L221mK3njleGMeqZfmSjXKbJdhWAq6LJ8vhFHTh7Gr43Cw
+yd1NNzQNEA0z2Z1k2AODtWF8QKqQWQ22CLq/HZTthBpMN5ZWLN8U6wKmS2dX35BjrnQZl/ReQmu
k/JVCb25CIVxFK/9rk6SndWbt10iPrm+QrdbNp98NcvEsfyZ80M5V3+9GSPElgssPjNuyrADM+hl
VjwGCNmW32vDhXA+779hueDmm6IltfsjY/PdhGwG13b41WpkEPPMfWAjAZsQOjOhy+Q7m7dfg9HF
kb3I1YdLZp1rdErC7CAEp9q6UZYFHnLTYEmelcu0FVwRBsMpnV/ddmPmfRNoK54BCH9NwGRmhgxm
z/jn1nCFbriD4wOnppIRSCLoxA0EZnhEIX/bpbSMDLROIneNY+8cWOrHlVfshinbawtZX6icfFCn
IuFpvAIkmpzjWs0smaBbTmYzhb09KJFbVFwabBow9NhhLubLZPIIWQhe5pDSPH0V9+VV6WhcFnKb
nEqca6pKKgIIU4rjOqivsh2HSdz+7jrd2wM+RBg98NqyHO8f3K8nCN3YbEC0pVt9VDplb04aoFda
29Si/drs7s1mUPZiS8EvM5BKGZkDwRSwyKviaJ2cDtP8iJ++Yvzs8Kgsds30irzUJ/lNVZWf3QJ2
GwE6RzDSb2YXOEoy8g1q6rEQLakDDVEp7u9KpC/2Dfdu2/1CmZF7GacxdnDrdhi5akY3pabAXjJe
fny7C+cNw978Buqpx6efe7jc/loy9789l/1fbn7488RFPuwaFFM1xGlcAv/WC3H8+LMB18a+8E9f
4O8Tl2MJS7P+4mMQTNh/nbiM35h1LJ28G+4Izb42rvzNGYH9gSYQ27V0i73R73aKv01c1m8GM5jq
MBmqPLH+s1wbxts/DfiaphmGK2yLn4Fn5XUg/MPIVXLiWLvR3S1WAUaW5f7RThVnZ4rthF8BB+Za
PEPWD9shMS9DzOpxaJYpULrmPAA1Cx0NRlGi01paNY8q//cJgBdSFVA3NmjxAe4+rt46285YghN/
wD/gGypp/7xay123zi/mLEY6lSD1mXA0/bbNTr2pP/GXLntTdaKsNQ75Uh6U3LoXjk4Ax74ZeNLO
o3XeWtNj1XTY3PRuaN9rtPwkua1VukpgKxD+nr7WUbmZF1yVWR0jUup3gwtqdQbUujRgqUe5HNMV
1Xy4egVEXAZFGcPWL1oAzDqvfx7LZ2VU7guXb0cH0O8Wvzg04rtPiLQpWX6UjbvtMPHu03qEXLeO
T6w82h8kHb9w2PlX2weclQfHresIx+l52EgOdQ4NAtgvdGa05qVcZUn2KgXRC3RH41kctoULR9RW
yfat3Y90mCOrSuA5NsrzOJYfS2ulpyzXT1xcVw4ImLC0Uocd0iMJNj2Tu1i4n1OtPF5Nbl4Nqzqo
VmUNbWWRwVglRSidat1hFVhZeQ53ZaVWtxrh/T2GEJUwBJI6mtQDWnzLqQTTtVI17IOK6la619TT
yu6yJOJDVXuseUpjnRyTaRcQy3evWvColWQPCG3x1mZ6L8RyFPw2TkPjJp6Raq0/NsUFqVfC/V8g
UEDG3eM4fTNrIoumuKhNzKtaKewj4JBoGvJ7qUIasnl1d9lL3RGOw5DkA7563eCLRBi+F3/OCugQ
SfaTvpAdJ5s+KIztDhvK40ZoEr608XM2MJ9e37vZ+jybLia56dRwVAtlW71Yk/sNtTOQNsfAkl4V
u1L8WcRHdhT7Wb3uYxvzNjYEH38M5ZA5NGxMrdjhYn1e82KvQE30OPqQELFfwW59JE4VdurqMxYc
FKt6iQ1O4A3WQQpfAvv6pl8Q2APmBPZWRv1kmeohU4eAIOJdRnsUDdv4pOl5sPMa9Haxz4z2mbX2
UYlfEIT508zvTDWzNT50a3lT8tLVqiLEgPFtKtXBtJYQgeSeyNiTkXUY1Bd3p20oJ6N1O2Nx6gG2
xNPDhtXAY+E7BUm25oEzNAwIm800MnRzoK4a6MAO7iXu07kTGApYYFpzaUYNCnxuqaTZ8m9ZI7Y4
m8SJuMmXzOBYoRhAHmw8zhS/HNCrI7OwxnAtTTfsRcootVyXhVwSOsvjzZ4CcLjX64qAbVxHSS86
fxziEcN2h/V0JPhir9ntuEAnzIsom1mHNrTlul3+NMm18Nl7fF7dK3Ic7BP/2u+LlRmOUMFIScxe
tQmvpJtihwglmtdo012r1m8jejaLUsuf0+RgjfNO5BV/Qk93aR8fusl18BXIF12XPzmincy4Dzik
yoht2urVGsdWNy1C6rNOqi7fod/2l7TneyUKNvuctpNdHcfTrT45e5DyRzbyfLI5oPdqRutJj1k9
YADGpwvJzPwoavc0zGsSbcx9X7DhWx4eZpTJ9lUbp/l+oWZwJ5V8Oc51NnkW7ddQvzEqmJ1iRMDj
GOtVLQuRgVi1p+SyUoyhPFlLxmRduU+wpOG/JgeXw5kBrmx4GxQ/XxPbw6QyBVm2qFjvpsUJrxQw
odXN9nVZDienYSuzqfOTTqDNSwrcsb1ppfs16xRMv/0dgoigUb1ewpE9+BHw0T1m6O3Glsk+HTd3
R8f4B4LSs6HN7xl+EY8nwKsKN9jH5PLOTtQgt+WeQQbx0Opr5rXtxulc7pB+e5SJ+dhAJfaaSRaH
ZTPe0DoxKuj1TyBAEZaYL2eqf6a1czPrOqFXe592XMyZc8O9S6Z56V5oI9inS4lVuLgS+8z8YWBn
QUyTygetkpybc7c7VVdvrup0jx0jimf3a/rY11Z2HJESeFkVK16P5pg5iueilqQKltu1n9BlCuIV
EPkCejMiXSp3RclNCj6NRc6VYrRIFMn5l231L3DM7rfqFj7ja8KiLaQmgpwhONqwG9mVlx3LsVom
J4KbbAzBewbpqOzVzuCJCYLY7xPzEwk5wzOe8FJb5x2ugoFuLWn4crUx+PdXnzvoIsvgBpJmS07A
hDJFBGYI6WQlIWcPpyUhK8veJwu2AjGA4+bCc5+IWJaTZeeVNGGE2BRGTrxN8UVTrtu3rsRCtXHC
tCkY4ydTelztIt47llIfR8VuL2yogj4e17NB2g4t1PHm2m3RoVBcywSbkUuIxbMxpnm20jyOLmvm
eskgsWbWbQlx4cZR13yfKiOoPWVRqQjJwSDmWhKAsddPGD3rPf9END0b3gCC7Vt9lTd4C+5z2aB+
GpdBN37CH3vS69XyaCd/7ecr+Mk0I9NqblukFD4Yl5Kn7mvSWxGWGUkF/OXIR7r4HlTsVDSWv5OF
4CbdyNIoKs9tUoWHNFlAfeWz9tGtmjiUq5PcF0O3+A0xhpFGNA/W9ZtcCZo4s3LI5jW0KiVUYqYX
snIP3MAYxJ1JRRZGJKmtlDaHTXvMnMbwHDIqPdbHwGwpkTLcAsl6/DQnPoApKQ9jPSg3KYB4Yjw8
Ydyu3IJx0LI3Rpz+4I7WfkyWKtJWOHjKUEZuZ7aXuBUg8G149NxGh2ZNP8sx2VEY8W06pRuVCptl
oJ9vrVtQc9JhD+eK9JVaAwuOF11dLc3XAJHFhXxjGY7vbeknooGGEmruesxk8jpkGBzEttx3PY/C
ysyALpIYcaCddQtc4FXLsiibrCcDjzh+JK5SjGvfJM9jcJt0ni1SPy75KzSOOaZ6V0JBCnqbt8tQ
EuWSuGEI+vPEN4JqwypQ4wsF5ajtdMGxwJ3wS7lxd2op+/LUKTvAyTlpLtWLCSeLg9VDiaqr/Gay
sx9Cq7NwdJbdKFRiW1fH/lKw0p3E0wi9m2dkf3FMwiKpzlYTAkiOtDGhIPZf5AQcKhe6OwIlva9s
RRbQfLHDQfBkr1vuE6Tegk2boTvU7YfJTWBsyxYlTnvbxXmgWjoTdZElQWF1jy1mF3iI+m1jU47Y
8c6bOgOHbP8JdTg/iqw/x1Dl94A5xh1YSOO1UsefVSsuTZ0GrPCP1ZAd64EntpYkD3rfRKAE6W5r
2/2o6VGS2pwlyiqk2vUDgO+5arYnmEXUGszxi4thIZJqc11hZKHWqtcuXNsTbSojozGf8Q0mF9oA
kAYyW+7tefqYO6oDJUehaqh+lBw1eJzLnjaiLZBg6YL22okkxTGOZRNRm4VHZHCfYJjjnLk+EzUO
em03tJFdWd/rPD626rYRGsNnW44c8kYHEv5GrdPsOC8WOBLyUgt9WjQwIqkSorEbxEfMlaOHleMV
Y91rR2mtg+SiFYvDS5D/JJnoGHFDp7E8vVVi3sjdEhJKUn0Ugtavi+6CBSFc2gYfIOYtRXew1Si4
8xgIzAjSujyabrVFYNieUc2+twGQAy1ue0vZtD0Bjbt4WihCUNxpZxE+Qji7TKvgiEN9hE3DmNkY
+1URJ8ykXrf1pzGjhE8ZklCP7bDY0p8u30wpoB4Oo8un63rdst72sbAvInYoCxgW3tQy3XabNB8m
OZf3yaC6yT08w/mQu1qxl5rb77R5crEG6H4TJznIQthu3WQGHJVWLKcmkNnECdJc45fRGaHAoGQA
n0MdTsOmcpWXUc7Zc7sY4jTL7btssjzUk/bW1HLjSTWba3VG70R5o5JYs3mtb2ghs9V8KlDkALSx
MhimOVwh+hP6MqcbVW/6D5x4DAfNqkZNz0EwM+NXyxgibUPfZ+fGOaIDJ92rsFfboxmnvjBH/iax
vXJSsUNRSKDX19+kGAmHbjGDgB219dCj7KUvGGFDKnNszJLxAxVmT5itPtyaxraRwPgqjRvcIuMD
LEIeWNShhCVgz3yCGU21oLZ3koVSvXLCzgGx3gDxEDQWGyJl4gchYY5ushGQ1t2TI7lTKc9YoinN
PuqtXXY9EPA9rZace0j4JzqRMvIo4WKm+7FNotXQEA7xXPdNzlQqCIfq3FmMEKhQ7Db9OBvzF6N3
jwSvyqDRgKzMiYBTP2gPossBlSvN0dVVQj4y5QGS3OlgsCm9Sb7YCsU3xPt40g1Uy0lcvkd37u7W
hWO6K3DoVbPeR+yk+pB8IroqzA1V5nd6MsBmnJR112zjxEy2nEueatRliTaYVOOWfohbW8nuSUHq
gVgQmPEIgjRjzxeQywhUrdpncEU6Id6wSPI7Ux9Mm3YfAz8l8MFqCBBiUbw5dnrUMvBOVxft3K5I
chnRXjy/NqO54R4A3q6B2ZcRKwDsQ3w6Z8iqLH1W8ZZcBbGqV6gTX+hGVJEJoNn0N5zWy5B2KyMC
jHx04Yl7k8aE3MfOrdPyMFpQdvGATDv4fxAiNOB2RmdHtE+BgiKwtDX9PZZzgISm2h0lcFNckPUP
e5x+FFZaB50u2tP/EefC/1sKmQX3mlwPIrlNdts2/61CdlmJmIz/mBbCvvLPX+CvCpn9G3VbSG/q
XwJCzt8VMvM3V3UgO1m66zg6doX/Vsg0/QqFgmOjA3y0gKvwh/6WHdJ+s5GBNP6V9rvq9h+Rn/jb
/qSQ8Y3bfGts7TQQU6gef1TIRiYvd7HzIbRgih1k2Zf7FTilN3GvBUvNDKabpD5EkR7bxrmaLaOs
Kfqd3sufRlIc+9nGO8hI72n99mNxSU+XrfIELR4ESNbtzbUk7tY0T5raPNg1vjg7qY9XaCIH3bFC
E/+xOT29OSs3makQCDHc57mf4xtIehbfiw6mJ5ufJ50BZrQ7LOm1Pi4/cGusX4pIefypoB0ARje4
L7uPxJg405MzupMqEezC0apdIXoZQSOuQovdsD+mWULVUvKVIaDRqgz8uO20k5qTaJRoULJflQOw
mPQaP3WO0DVODc1QZyz6szdeMa2rUG9WTJqIcC3sKaoK1xEbr+oqz1qpUOmmKq2fGilFxtUdzT+f
BGK+cEWgZDOgGLNJZ9a1MSvV82S3LtVeXqcnp6tD6qOAtGzSG1azQ++fzuynLsKU8DIlSjg2XZ7I
Gz8NWxlZCIgv7Dp9qkYQdGix3GdgZKDf2deaU2vX0JmQqvO9GLp+f+Xl7ewldwKdFgS4Gdjy2hq0
l11tWGVJ9fsrT2Uew5xdt7y8CNETDx2309ZLVlj9e2nWD7UDy6CTF95vdxXmB04zMcshFZFUWtZT
IuoxpMd7pzUDPZVGmu0qE8QnrvzYm5q2+cbEJsmpjmrAKwsrpO3eqkb/o21qJXBNuksx90woMCVv
Yeab3TaSebXm9JCN3ZPaSbbuOoOpmsMp1ol57O3Gbe7j3h1ORb823mKZqT8I5WVKWcPG7jOHxnd1
a95WdcSLOlVfyhTfuI3OJxRzZsEzaztqv4N8uH72MQcjlDZnUz/iNv8cnEUg8mwAzd31ibhxHA0g
ymCsx8G2todxvG5CCl5z+VZ8KAvLjIGWcV7d16ID7XFyxxamccWSx2CevgbT47EIBr2nGcrSXnRq
ab3cMbi+LVAQ85VFu0CcEeuGYCI2wjlX+StP+vgMcx1pN54v2H2BHZk26HEOw/4ER2bXzbHq6TmL
8K7pxZEjuhKpZsI5zo7vbdEyyRAxxUox+ws9e4ymDmw1Eb8DbfqiE4WDijT9TsNaU+FxibRywgmQ
00YNkflcWalvqw6u3km+dXMjIrcp1j042j3dpLo3WQllOqDeRHke+/g5LlLyR3H1urIr9bemTUNX
WUjJJuJxGsb4slD7ekgdaGZusXc0zn1OhbW96CyE7Czi6PKT167ymtcsY4nmtzvw1hfm2JHls3qe
MgdZV+3lTsP/f8oLB01bXBN+Ql1vlyE5V9n4OrEi3pUsuY/mwIgGnvdXoQkANVv5Ho8i89x2dc/S
krcr73TdIgQzsAi22yNZmlelQIWvVYRYvUlq6qmKC6nj0uuwofiIe/yTZc50TBXyxqQLmNMS1xS/
aQbZgt9wLSpqsQuu1z5dn4S5DLQdOLf8RLXHcT1/YpgafCJRDGGddW/LavDHzOSAVSI4OwKiec1A
o29m77lFpgYFhmcI4vMD8afXRFNvenlttHLFR1xvjyyHz3NMaNqx24Lz0njfG/DX55gNKp17pTG+
8MXN0NGvn5L9lAlj2gkV5Ybz8E9aJaHz6Sue7rTZGRoTKnXb32lsWb4QtQjrnEkAjjonfvtzS7pw
HOsbdsNk8MqNzwIahW+Q4sD2Qk88q9qXoedYCmHA4WOZluUztWsEBycFmFldxZAZxV5UvCEIVjxC
Sxp8t7MvCS2UHoslJ6wMKqAMTEuMEbZ5ULX6pRyZQV1KQX2DfqRBww6XXQWoXGEfYzAShZpOKRRl
gHSJjhtobpsHBXV6oWEX22EV5Zfs8RfAKgFN1iIJy3W+nxfuTQPRk5LneKeM1n2erQcy3+Qj0jI7
dptrHWYoLURVUi5kQ/+hK+mvMUPqxxKHRiym0XdE2e9aMdsHkNjEyTLxSy/G02an5MopsO+AyfGd
JXogJwoa+hqeFbdX5jFlR3nmwEUDJKyp9IUk+fw6wqfwqQK+X+vpInWTJQg4chKkM4bgEcN23hJy
qF2du9SAQZ/l7CSaMn7KUlPlTYTCs7GQssX6Q6slfIYWUWGhTE2NnThssMeHDV5qJaehgvwmz7d8
qJDZoappztZh+zYt4N/qoe1jLicpWhzS1aFIsEMTuvFwEtY73AAXc3OKQJvy52QUB3S8g6XxSEs1
5SI3+a5JMl9O/zhX620NlmBVul2lYLQj2gfkiVyh3MxgHvMLVwC3HQsHbInhaI60h+jfSVZeeMJC
ZMnEE0U7irdO2aPZlskOdDxxNVOGU8EWGHgmKYDRviMATQdKvf5iLUlNVTv8yKvqudSqlpF42IMV
mFlJAQ2XQrz+F3tnshw5kmXZf+l1IgSzAove2DzRSBonp28gpA8AVDFDMX59H0REVkRkVaVILlKk
pbo3ufAMJ500M6i+d+89104a+zAu8re0rXpvRFJvvZYxJAAcycPVOKeCkGhi4qHRPjwR17WeUsV6
BIFgpa12FzPYrzvamNeaBQYQK/nZgkEHYK+aPfv+culuzPcIgZBpiWUC/VLZKUuTr7Rj4WzLT9L1
sR3OHaJfFJ2Zaw18UZFrsXDNatyTfKOwLp6beTR3kCt+VM74nQAKv3y3PNhxc4BVQwqCL00Q+pm6
sQhHkhWfaXY+JWSvzhlj4+JDW7PqZw3AdaiPIKEhjmkfTJ9HgO4Ac/8ppgP9wjWXfHeQo4xa4OYy
Id+iUMpzmRndZoL/ycfJd46pRa+rFcZHRIXioTBH90CLCBwXp/DR4VzefLk6UxmfbYnGhatCLb97
ehVOCSZclI6cNevUzw+Gyew2VOaBca87O1r87IaRfU+Tf/Gqb3KsQXgYRYdyWGEWREZKL7NFWrTU
1TcPnH3qLKePwiiekuZ7sDySUWh1axYWBmkUulNAqVPNyn7xEM7DuzkiIFEBcZFU6u1VIWfIC9al
cr1hl8dFcuo90HOt39d3hTc7W9+OtsGsqBhMTOpszQgqbuMexoKh3jW9ty4rgPY4hk2gwM2OOdea
daXa098SmtFmIxfM3XTN0myci0NWU+ReprTUJkt1Xq4/lc3dMajk9m8OhrvK0QQ0ycQh5FT8oa/H
RdcJfTb3IXv+cPjhhqx0uDD7/Ap5J///0c61iBQI2yaY51hLpOGf2s0v3TdVlMNfZ7v/4iv8NttB
f7BxNvAGBtL7u5HhN/dDYP7i+WBQcI1jvBDOQoz4w/1g4WxYQGNYwAXz1h/eB4+8BW1q+B8YRvFS
/CtM3//sfSDWwPwoTP59fDnzH1DV/tiF9oS0s3dIxWFAhvwYkXfYu1b2mIwVC4lSIsFY+NesOTrR
w1rsjLTWAIJGACicIoGpahZwwj9nVnfoc+eApo68R6+PCu2XOs0e0F6bTbREArMwyzbs58+eO6+B
GazZ079Qi2KspNY5zfTFJU7Na1VlR1WTxa6MD0qBeMoTpYv89zhCAI0d9YC3IlhjNx1BACfJHjl0
PIxjcVKCYBg4//s0b5gvtTh2vgO1iIqVuH6tSKKihcI8sAf3EOcsE83iscDdiaMZ8KNcbBZT7GGS
n2uyO41RPuBpfPTl+G42akblHz4Hn7InO5kuHl8Nc7t9EGleHPuYVQ7d1ZTwVXvU2K920e0W3Kcz
aW8bttbGsbm2kYWr6c2Mr3Xt4Leiy4qxOaIFyJzpb9GJ+PTbod9O9I8S//oRq+TqcD6tcfuTGKtR
OskcU+6iylPY5md48rvWYHVLOuFEjQS0xnYngXjkmbUbbE6DhhPYJ/vJ2vsBHZcZlDVpgkWMs57i
EJF8cRB/gckVYj0UQOAwWi7t2eQkh8Y7tcSVSE5tHaLbaOjeCz0n+6xBSRmHlk4n+76GE7eKmARX
MCu3vSaIKa0Py8IYGmt3U89zvx1afayIy6BDhB3hNd9bllbMF66b73BFz1tHZjSrE/nHJBGeWCQf
qph3ySRuwYQdjhGAkZzH5mjQjcNZ/FYLlS/PvnGjAoLQrLUR4nien4hqX30P1UjF9UlrSYWZBd2M
spAbcxs/qSy+M84/xBUbefzO9cEiWbia6YalMIb2MZnhBWjPDJj5usSWCT6eiLMBIaxuD6Nh+hth
zjeZUUhNW9xTXtS3IvUf3EDsA7fuLoXt7jAW7IzeylaZ8vYiZn9vA7NekfmQmyYo3pBHMQFEp24c
CNQpKt/iSWHPLDS0XYdCYe7StLgcsNQCyo6879rh7E7C8hy6vLLolvx8cviW9s6hGpx6P5dI2Zhc
zrVw2j1k24s/LhsHPT55ikq7JrjikFwsBgX3JldubYufTrk3QFiE+F9w5CFsqS9+g3uxGrjeS0rB
DKffk8KQ2yFISIAW8LGhDtE30gBsyaNtbAefTRt+a4sMf4Qs6Hd2NFtds9kH2j3hCtGLWeZ7FsXP
g4rinUrDr7MRPGrbHw+Ga9AJFcPy08X4IATVZqBmgKH9tJ0LWhWp0dT5BDV4K7lPME7PPyYHWq9R
wdQNFcSpEbcREFD3VNrzVpvWRTHb7ArbR8AWXEjtFIvv+D0b7OoiSY6dejXQBDUbPwNtbRucUTHX
KIq9YbJyKJ/DBOOIwbhCC+01DcKnqeQj41bzwU88i7sZuMQCMOFmsAJ9TwQURWYWa64nt0TKewiy
m7asHgfLOFvLWN3x4esMtS0kI3saOVuVJ09UMq+7aL4vzBCSduzXmIPAedjG3p4aYz3Z/dlYUhAd
Sp0uYp8G4PiN3sc12G6MSU5t711iNUFVg5oqF6iyo1dVFL6QHqCZtjAuEfkgnrLOd09iMujNb55P
QTV8sXnNq4DGE6gXK0x402W8QHqumeutlBwCJWKrKEHtSmzKFqMhHA9+TuOVjT2dzpR2pwEJrMie
+uvMCp0dRlKeeA3SUIII08df+pk/NXxxMlW1Myn9WimUG7b7pCeY8iE0wlbtTJzYneIK6CED2GsS
03gqcFPbWN+TnQeM1YXKuqEQ8WsVVG+6KTbgM8gDILvi8BzuIa9iAMBXJhLBToUJvI8wnJbssa3Z
SY/dzFzMHuo+1Z2BIpcxUtgbGVmvg8VHPHeTR1nVlzTIX9LJeItGbWEHk9eyKc8gqC+qwGTdpYh6
w1WZtr93ogWCm0cPo5juOmfemb3/pc6S+9oki+Alt7Drj3VigOFG6EyAzqICsnY52dQoj4VNfapg
mZnV5b0SYbHiBaEdyiSn08oYRgfEpXUWObdOtJ8JXphGg1rE1ANEPDvB63gpPeMrCcOzbAm+xvRD
1ZYoVqU/PtAJX278ZmLkjF40JahChD8EQHdlRh5PWAeFZQ5YEYUYReJNWKnFNNbfllBRrHl2uxkg
5qEAKf9TR9R8j3m6SXlOFbmFxVuN707nXcA/Vkv+7GI7LAOIT96Y3PnKtTD2Se4k2yBT750qffpx
JyQOp/tp0H0NrH6+hZH+5k+OjaUCFzeNW/vGEveyi78gNJurIjZOwUiX/RhxcR648/dN/BhFSw6A
x0EzOPcGGL4gCE6OIODWq0sTYejy71Uc0b3mpZwoejs6xjH17Qd7KE5YrE9t6Q7rNCj3NcEySA9s
c436tXDx1RTVWzB1/RYewpKss66IgPcR2OYKWgZbPbjGtQNNyIP54ZQHB2vkQmqQgBdEYt8VhfkC
VPtr1RtUzfdnx8JgaMIYaCmDbNL23ca1WLNXW5d28ErjsyLRFCfw7dXd5HSk+bUxrpNheF56ZjkU
ojO1T0+uDE91LF4sfyx3uu5PaQODYFqASzjimZ4drKCkGf5fvM7/+S7+O0GYtPJ/nxi9fsQf2ccS
P/6j3uOPv/fbxT30qM9gbhIuSGAWqz7Sy28X99BZIp++S+eGSRrZXIo6/n5x938JbQ8VB6kQj/Kv
d/q/X929XwAlQHD1+YxwM7L/paQo9uq/iDILQji0XUKygc99CXvWP+SSlQJo5LRzfAziOLtWblP2
R9n27RV8U7HpInPkJB4IhdsWMc1BzZuhD9iGLKEKV3cvdCUbqB4TGqiQLRkr2qY3iNHmzk9oC4BU
Gr/rCG/witI9D167Kc8aDKtYeKxpDZm1YjWALzPI7qaYC1dT40+JRrZYSEkHUCroBVYL2XXynpsm
YQ/WDfm9z0ZTboapi56rYeDUC72pBlQm5hqOQMEX5nZOlIZZuZr2xZxEbIQpUGTczeOESxqFzO+G
lcAJqxf4rEeZ3gt8lOC9tSl8pxZ2h5uBJ6mxL1LatSjL2VQcNawqBb0vZkYnTg7p04kpQ11wt13n
3KpRX5KqeYoalgFViVDVj9hLM5AIM/PBlgpxtXJoMlmLQU5rK8nPLCT7c9SUF5HiEiD+BXG3pSMB
ZNoaEWLaglUpkTAA9CY9yPSiH9ydEUuDGAoQnHKS2OGwMez81AzfyZDVZ/kr6XcMyumapk1+TQi2
LUXx3macUG7M/FLy9N54Cg9cbY7Zx+h64k4GLYz5NthLj46hegYDl9vhWhnyKXbzcENHqxhJN4l0
PamEG4DbP/aNRyrEZiwbqi57CmoW0LWj3jqVnEaL/89uZXWwgbrzeMo/dR89dmTP/CJ3tlJHP3MH
82lc5iE2ECYumYjyHddHtiedCu7WZu81S8qwyzyFJOgj/rfBHK7LMLPu2as6m9LugY5GOAbzMd0O
eDkxuJBijohEhsOxWJhcUXEkBrish+HTtUrjN4rWiBefw/Ci277fU+jBXnfg7osR1japCY2faYCc
70uqB3alY8fbeXHRtr1+CBKbDkBdOSRj+5aVkLq6hd4nEWV8SD10kBY144XEEFfZ03wFlQ1Z9w7h
4+QYyk14XucmbJ2C9FA/b0KfIgdwWWOwYLzks8pkfOq6EKMosRjTxXhvkLAzpu7RQBvFctaOL106
e0e7p5YNHBIzXgecRtQxMew4eSry5gbq6DNi6FnF9PftRjpjST3y8QoJcUcWDvKFfjpFhJOm2KDh
Q7vRGqgfXzScUQ/y8uao2qWf03FxHuTJ9GRm4JdXbaurvTZkfD/6d9EwvdaBweZRspYbQKOudd/f
KeBIQTvwewjeFde0OJuu2XIF0d3o7lkZXozZvIGSex7ioTnzqkn6KJemc5anTya8HJ4jVL16osro
3p5g7xKmSKXAU+Y116k3L8oj6DT3011ZT8exNV+mTgWrEkvFJrftW9zIY832lmPPfLGhLWLH65kU
IZm3uyIpIBVBdMR8xJ3Bsz5cMrlnM2vndSKolaemHK+tOx/z2TqEdscDTdf+e99QhssTLN26BD+f
Qr/g1tuxcEhTtiJciidip2bUwKVpaanno06erN0FoSKrxEZdDjuRIqpuaphaOVZ0p5kOXCDz/loI
GaxNj+slpm2aizZ2OHrhwRrCSC6UvLh6ozq44cPkqUqvJYUX+lCyQY0v9NjE0Avb1MWVoRmq8PwU
E0nFOuV2aMbQ2lZBwhSwCUG0kD2bPXTh0QP1uG5cP1c80mS5D2rt3DuAhe6CePQewVZbuyx0WvJy
rnVr5wa1zJkBnOzhwWfZ1iAxPeDjKlGNVBV9QgACsBeEGUNII+bEIBTPvRezG3rqWvS9+QWb4RI/
RIXlnJikDElG4pu+NI62b0oTEOaDgy6FFDlTpAwBCS1P28Wh9QJzJ4V+0f3Fn516S3fOHduo6s5N
ufXZmsGLXnhkywbCuilQjaxoCtEM6APNy2pYUcaOFbaXXysEjd3EuGsVKAxBQzVxONlo9/VwLTXP
W79tUI4+s9pgd2BHKWfHZG96DZjPKXF2S0F2ICkfQa3eZIkbasyCByaB6JCwOid13JjA0Vxx1v7o
H7IyyuHdUBYRGLdSdWrtpxYFtLwjt0jE37K2RDCKjXglJwLdTTI88CZ7ma0q/em5A4G/bqbsgXZ1
wil0uYxDqV8trLyY/+rpJ6k8wDVdXFYY85tf0eO/Ysj/Lfe6/4nsEFraAqrKAmfhtbDVZHv6398E
t03xobrsI//zVRCezX/+Gv9h1QENYjue99vNb0mL/XYrFP4v7I6FZ/KU49z9863QMn8hV4aFx0X/
tr0/l7SFvwRcL/li3DQdnsviX7oV2kuW7i+0GrH84DbfBzqOs8By/mrVsV16f7TJlqcnyT5l3XBk
0iFXPsCBKKlKW+vKWrzoatglRfGNbp3vdplwilZVtwaxNKx9L0CL9abp1AW1cXGK7mluQvcA0HJh
Ixr3tb18AgfS86xQn9k+gZXHvACXjj/mJkYbCwvHKerFJtGBx/w0LaeOHO+ltEsOGUueAXnCKM9o
Y0C0G7fZ5FYrrxlRE50UdkZqdvl6SmLr2C/L5iYDkp9UEQ1L9RQ/ejM2iIbM8LnMARbmdLwfSg8j
x1zmRLAbpugVgCCqINhnJiHI3pWo58ZcOQWeImJW0byRZu2tE66MbwMXvTKMltWY2iVBPmyy0sqh
hAf+YWp9cVTsejDRsdjuq3JttMRZqHh09n1cdSt+mG9zzeBqVwuwqr+VM3duYJLP9VxnD0GUX+qa
wplaR82OWO7XrlYsmf3lwc+bgcwF2qBMSUcTqGIx1DbV1o+rch9r/iyJyoCNJpbhoqiW20JwnvHi
9Dk+ZA+7YN2rc1wOgvw4mX/qZcjB9DyRmjdUxfjQqYnr+vTSUkmjl26arvGaS4m5betSXENO8JY1
khgulTYumeBx6bipKLupk/xkZoNPYcdQPjpq5GgdxunqIl2/TnUAcmmsANkaEutmUUQXXWDCnKSA
pY6G/U6FgPPZ0A2U1H0LKi4MN3PJ4rIOSE6bRjARwGA51PFOXbtTTUnzVFgHlTsmB6HpAtUazgKt
Ol2iATKepseAdgMWnHlynLKeJdKSnFA5uGhc4oR8ay/ksRvQKJ9ZD01pfGf3PK/DYohO8diM+TrX
MnuenUXWIHi1742gJPVTdZtszgYOPGvcmVnx0zP9m87i7KFyYHhJ1bMI1W34UIV62AYG4Spv1ibS
x8RSSifJ1zroWDcVnYXZHVf4TvOmuzTwj08MCPD8h2rC7my1RyT1dFMmeOTrrt4ClHlvaHXGxhoO
n6QlmjVL6VUvZpluXHoS8Nwr7iyzYa/I4sQbBdL15KYBjSOx+kKv2bPPecQ1O78YYE7RxDc5cajt
QJUgrOZyn/jRk5epQyPHZotVJXvRpSY1WhXzZ4lxYIvVGMShBYm0ZlUCXNOwv5m9UXwDl/zWwfRY
hYObny0+qGOwR7xPz44K2i3I688Gr/oxAyT5oTNpEXeF0vNvOb/+L3eQ/vlQIVcd/NOlxOGjmT6K
vxDmf/87/3H0MOebpgBl/PdI9O9Hjwt73oE+j2jocz81+T6/LyQc85dfFT72GAKJ8S9aovjFd0IT
3BQMt19Vxn9FShQLfO3PnDTLskOHo43vgjQpHNYlf45RYwVIbIXDnPIXI7gXphjELp8LBB4uhl9i
X3fvHoHfY8FWVWFXiOyVh+8eEEHdH5reDo+yavRT6PI1lpVE+Fp2AfaLoRBXShzcl9SLWviHpnOc
ckd+lqnhXHmojceC/2VRzZmMGhmyBK8t7X5XEI54PtedvvqZaT+7eP7rFeTn4uc0VfYdre7Zsw2q
ggswsn2RONYDRQxq000QDXXi5/CvAxKe5MJe88BrT40RRK9mlcg7WLG7dNImdvUQ33leh9u0p9tE
Sk3UTCQxKa0An5d0LChDAVTU2KurFdIBpkL8D/u0xXjtjirbOHWntg4wxKdU0/XZj1JfOysIN2EU
bILEo9My9c2L67pQNJLEoGDPdIEDEvFw7d7d9UIp7HKmvit1PG+l8ItrbbvtMc5aMK1t3d+yItFH
bsMmu16zW6nOu0Zdk139euz3NRLwu9W4XPKNoj/Fwna3VGqq+yxzmoOnmDhgpyKJIB98hDm+DCeF
LlRmZYcMirlKz4IcdaNZ5rMRe6GF82dRaJ5JhWacoZdP4ajApPCqQZ4CcI3a55C10g+LYU1gyJor
7Ke1lbOqQSVPjz5nf7tjMjDfcyhpKd4xCbI+mMX4VU41WxRFg9NDgctw2eCP59BIxm1TAWIkaDQv
T9mO82ZquFRAlKTADW8mm/cVRc/FhVkr/2lNI13IvcXOwCS1cWjasrhQomVQceDVTxkp5o0LPofF
k/g5jbJ4nBM4r8boOzA64pigb6HfRoAkPFnDjsNWpq+lucT9auNm+7I6y57yS2NMPfY20h5Xsqvx
d3GUjY+UhHxPkuAr5u7ormrmhhddRGebguZNNxTY/rUkq7OOtEONpBCVdwemSN4SVtWbdG6n01jP
4j6noLE01AvdqQuaQ8T9paev6aNh/DhMtgusKQ2SSzNVirKCDBPryDUJiHNMRM3xH4cwKO8HPUy7
yfdHVs+J9544DaY6FBXji6CF5jWuMupH1TB8zUPf/ABDO64S9v0bbpnBmasfiZRw2Cjfe0xHq75h
S8nXgIj6D+nU9as3Ogm0tM55r/oqPpK+cCZ80RFZ05IB687NyVdt+E+ra9xyQeYOBNLXSUp4ZaKp
7r0xbR/SoKrwF3nQd5Pc7A52bSPGmnmldhKRAKPcBHUkZ+DFpWvFwApy554L/EgCIqEjIDFzxOze
toZXP0/FqSvB5IjZKO8ioanNRCK+B7TQ3lWc4lud6ObU9gImTyAkJmG/qvw7lcQpBN5MWz8i2JM/
cKLrH51PqhDvx8gWLa/hDXvUpm0xT1U1HcYtUcjBN4eXtEmKem/5gYki6ZGMZKa3wg0bEqbuyJHe
uXbCOkGA6r07u6AVAuaEueuimudgKbTpbSqkV/wOMqm22hE9dmdhBFf6NSgDZbvnvNPWDLqB0MpU
bLhY5bSyzrFBVwd1Y1yfU8pBcCgOyUVTp/bFoSqI67WMO1YGWJ3bfIYsB7jF/uo23uhBrWmT97Ek
X7psBQ1sC4Vc6nEzuxPvU+Ey1CaGE7zQkO3hrrCGL7Vpz8UppXHKJ6pWTkdY+F6x13ngWGsYLcYn
hhFkMO1V4kuXeHmwDbOggd/bBXdOOS0P7SGaeDCORUZVL4rwrrP7qdsHtjmy8LFD491PRhCrqhxZ
RU5WO7Jg9EVuHtLUrpq1g5/+Sq9wnWzHUTNUxLbFVmLp3Gn2UxFwTSSmUD6lfo/MPgQzU/wUNe2n
iXcTgE3n+8k57T1bczE2jbNo5nzX5RVscdElMS7SOmehFqtKrl1bAaduYuaQHFg8lvtucNkdtWi7
bGcJ/SF+kvyKMoBUMSYfKroyZZ2o/PGPlqWrFs5GOv5sFhwC3KV2XwZIfWv8iJDD1Fhnt1SJ6K0b
wvYuC92fNZ7IDy8Nb6DxscrOXuzS5pmV/q4z8/CEFXL8OgU91VRu1/tf3c5sKSHI1XQ0/ViQ+hbs
vWOrF7dIBXPwEKvIgJHh5phhAAENu1CG/ACNSPReZaF2yb9P1IQCK5cvBiPauaU68xWrPnjiLqOI
D5XfpHbeb4Yf7DY6kqfDCDGX3c42SQYP63/fipV2LUY3nXfe0YBjYTGX+cGXCgDC86R9dR5yYTOO
0lQP2jBxy2k/R1FPtC+2Xrq2I3yZe+xSlWES2Cv8Qn7BosS/WWS0ONAQ4oLynVO2xi2axakkg/oW
+DJ3j6lgObOORA4PkTmZpr7GbB2UXV44w8kQLpD0+Ad6fZx9rw2gSxDN5HyleJlPjI6s7I0OhO7M
M9T6MC0NZc8MgmNG/+C0irim8+wtyEAMfOl4cUN14Lvl/Nj2DnTKhI3VXnie8V5nnFD2FJgveaE5
9NAV9lFahK/UuRkvZhVmj64zwlIYRg/uhHZIVGQFgG9QE8MPHrr6XmL0JOQsE/3a9+6kNzMI/K+G
Kqsjzl4I57VTOU9emgRkcCplfBa1npDpfZORF2GVZa4dBVwVwk7Tp5hUc7Un7AdtTIKqJp5IsV69
l3ZuftF50z2VUFB+0N8cUIkxRKa7wpgqbhIqe7wTw8RvctkPrjQYsIcwWYy8OvLxgbqxN5wjjS2U
+DbeKp2kEMiCIdo0Axw/OWefvFYjvRpjUL3iCeIU6DXnu2vNN4pCSCMqB+fkKsZD1dLGU5SPhlA2
1Xm1Yb4SzSRBMTM1X/pk9oGGREKQtEibsLvQs4zkojqfXTKEBH1v1orvPgi7TdcEaKIvkT9ivQwB
/BOe5bfK/q567aiLeNQ4ZTdZlfK6S3DMDxZI7TuctDxRYRC1t86Cbz4EEdYlOFr2jogMsvkQp7BN
k8m/yNBkLelywvHOYHt/YCoG9ldaC1aRsWkrZ2AmvSCfvAK2Lu99y4tYnmCT+5gtUb4adQiYxfJb
8+o3I7+RMFP1xTSxJawqt8LwPcbBB+XezjdURf5ZcSj1a0ggYiG8gRthnxV/o2w9O/hZF76mZsr8
N+N6axcmqJodCWUGaW5jeNnMLl96B07aSu1z38qJpEpzEvtSwuyMwjE4j7R5hCDnBDaSNE3ar0NG
38UqK1rnZ1aF+Y9oqdL1IiP+nAEgYTphdX6xR+eakK84TjOq4r9nHPyfuM70AsoZuN7zLvJsFOd/
us586poP/eepU7j/xd//fZ50qLtl+CPVCFoeffuPVSbRQhaVgpkSVPliP/27vG1hWUXgxsjKBtSF
ePyHM5VB04LgE0JsFgGk2n+pIZfv9A/j5OKMJXPom06AX9k2l3Hz28cNBmr7v/+X9beakPAY0km4
Y49ebYQefiibNlS6pohy6OasVPzmyoCOLvEWG9XFNMRbHzvmJpqz+BhbIdmoNvpQPt0M8wCspOm4
awbGmEFU4vTJy/uY3zzB6Nbddrrfj9yuM4Xxyo86+kDa9JTZ7kfrig/WvWd/Lr7rPqSKtgugkBic
aiRw2CtNRbvK/DG6AjS6qVjWEBVROyJYrId8ZKk62Qbkjrrbaw3tc4hcQitRf7DLENCPi69N84Tj
P+/OomQHN3UjmnQKD4DDWeDiSWowhjVM2sq8Rw0xVrCYepA25cUbzezc9MkZZ1iyCogEXn2YVScL
490Gp/t3uwXSZATZsUqsEf/+VFAUgg3T9mjgzkdMVE5N3htS+4bINf0scRSeM3ALGMscxlrBKTK6
JXNehUM2QC4VpJE6neO6ui78ad9062+pJVE1lVjgj1unlS9jV/t7ghTFsUPi35rcog0LXwAFTCwy
099QBK8wce5z7guEtefpLtKGeUwNyXQ3+8GuCS2xzlJ7lykiLjoEv07QFWXToLEp0yCQu6JbSdOw
fl0vb4qYe8kgne6jAnzJlM/6qhin8VzGKv0owkSdOdNfg776JEWdrpzBhvElfpiEwIm4iytUpTsL
TMjKq1mU43Fg95qzii2pBdFpUp9D0AFiDF/xXxL6W35/JSVT8/AZGJgnaP95HumlXBFXvaS9f6tU
fAMtZT/6nXqvvMZ7zuyGaiw3j3hH03ZOcPVEhZFgYq9ogOh4Hezl1pt0DCVJOxo/k3E69tBh56J6
dxwKlox4KkE+s6vmrEwoHyjIn2QUJ+fBYyUrc+MqanSyIv6Izb74ocrl7E5g6Kqq1NuOrPCKaq7b
ZDWYe/H5rqp27veOXb/Ajrsw4NOs4kcaco4xbhbIxwxsAchNy5K3tAAmjDBwYjGk68Sfx83swYaS
6JzbJvM+uVd+qR1K2HAmkBmTglkKix6sF9OCjMf0MCWgtNKIC0tR5f6t9LqdSRDyFenhDifwnaOU
g3XCYLnc1Rb+bERQG2Mqvl4MzZP/ZHflE66U/bRsvBvPwrpsMYBSCbaSYfPF4e9usIy3j5OuUfC4
O28rJeMvMuvv6rB51nb12Y7qiXkZX0e0xNJ0ve+xvQYtJYF0uS9cLHXPb+o5N2NgFrI6uXNQPPDp
2AdecudyfcT3pbqd7xlcU6P8E2X1u8pGZ5M5lbGHCHTC1TavbSPHUtH0TLJm736YqpMsTBH+RNHc
B51xR+ZvrSrwRKD28k1XcyePvKOYiu3oRfdtlZ6kOV5dENOWrh9C/JhDW5Fh9iramMP2jCT5lM7S
W/Dai7Uuzo6+tl4z6MlMYLPYsP7CDuIOzq0sxvGERZfErhm2uOkm82rZM15WT7aUj0BiD+ek3Xgm
tdF2Ir7lVYRdba7wk+PUXceBugYpTL0hs9xt0JZv5DmfsjqEF1NSvzz0gmnRI+VMNJM5TjyY5HHW
jfa/z6W7H9sS0i27Dr45Y5o0bvh6TZ5xGJG0KYpd03JJw3do79mKvVEjiNnFaJJz2I7EXbX7xUir
iVS5pAom0l9UqqmK9LdEIDVxcO7KE+Vki1ZyzsPhlbYiLo+G8TYbznhvamhUuCAIVfnAEHAelqsk
1dfeCsbHfPA125ZoDjcGL9iaNp8GRMUw35lOfkYb/kzd6IfjVMmexhW2Kn3mwsWbXmSLahM0gPkj
H8oroe/3jlz5OHP3p6HyQRcAy3X6bgUMgQRMMz6xRQ+9sMwQrjLoaQG/VsHz1XEHWocHuYlIOhFt
xlPScfzuWKg9NTzSt1Y1bmJmOrisGFQJF606m3ufm/fFbch7qjPBf+1EkXwA9WYPlE/buXHZuuBF
If57oMjpPQrmeuOb/RPYSrkL4znYVBF1dolZkPpqqNcT4ilJfBwyJR8mSneQagg6raLGXT7sKlsH
0r5qXrL16BuXDPgH5IyIUSG+d+OgplI+D3dQhL/aemkLj2zS1YqAWdDWb/Br36H0fzap/SrD4AE/
5YNwnAdvpOW64bsYSn5HJL2GBZ6PsCcF10e4fZY+gowFVxplAfzcMlyHBq10Y+pQPJTGR0IpBI9b
wsrKl/fUbr6puf2KksTBO3B/xR1xKbOq2nRzU8Os6pqby7ZnLYDyrUjZjnvaAiFkN/N3WgGGTe/W
xV7MkXufVEtgzyKfb6dJg7FTYruYFBJLSQwCAURjvY3B7wEBWFXDvFD7ohcuEowqHk+dIEabI20g
dhN8nnUxVyUJdYIqFIQ2791UiofRzj9NmutJQk/5ZmxjuVfGjBibpcZ2GKx8w/Mr3/XpDzC3dwp1
zEsVg1xqfhA35WkUpewscm+Aa04ohkx2Dimgp5LQK753PTcH+tmfs4T+VgfvmplW5jYnWoDiidsi
C15a2G8bqkSZ1gDzAx5BbkS//qqT/0PemSxHjmRZ9lf6B1ACKOatzUbjYJyHDYR0OqGYAVUACuDr
65hnVmV0Z1eL5KIW3b1JkUj3YBhJM6i+++49V7y2y3LurabZV6l13VjMnRpTTzXy5oTkgKgeu3vZ
m2qT+E1JWZs5WEW17LSqnvScnuhYwynTVI+gHB49Pnxw9THadSwEL5TOeSdH866l2AYG2JJwmRhr
2rKZmlFLHDa5bLvkT9NalM/bGM6pk0BnSVgOIoU7FD+pj6BsNksHBi4pu3uQyQyNavoA9HZ2SMlO
xCVXFcxMvq665e/vUWm4PHTOzYJPL0U6YtzybqJpuDJJyw0mXEdO/gj1+EyTAmOeuM4MultYf12C
IZMcHoIm2ibhBV3lTh81sXrbhXWgiF14CeB1B6IPoaEDkq0Afmm9CK86jslNZMmSENXe7+UNcV69
cXUmMLFnl8TmxF+lSHdL1R/vEpfKaPti0/EK9cjuO7/NbfU79IgHZQlGvmoBiwTmGeVsxII00faa
exeY+O08L+/cc85L1xHO6KjXnsQ6TJO7KITjOsvpl4Q7zpLVvsOld6hUFh+mEC9x48g3v8FYnHhP
Doa1/56p7f+mJV7geBHO3v9jQPBKfqpC/q/24n/8m38bvyiM/kNUielOurRC/wP6El38xZeR7z/T
f/8xfmFJjkK4HICUIw+bKEPTf7iLnX+7JBhj9m8Yq/wg+JeQL6HzT+MXcUWXQKTNl4M+82c8+8v4
xb04TxNrXvbcwojxloPNfdGJHaz+GrWRJjM/CbgHXOomtQqyfttqaH7rdFaps9GaolcaTLvx0dgm
dleh3/u7vrSqy2cO7oeh4bIBVbCqHZ7fOQ2EOL8uXZhyaGp4vmylq0tTpiEsaG5mPzLTdXAp1Gz/
dGv6f3o2cdRAqCz/9G8q4ilim19qOfF1krRb/rR1+sTBxHb60+JJbzHMmobjqF4NqY9DEJ0qOthx
7Y8H7I/5wzj43QGpNSw2zlS/UTw7xWR1nOGbb448Y6RZOPDgH55CHcAyEFZC3aSpnGRvELbztWUu
46bBJrtjeh7TnQJlTgp7oT5vQwdsdpv1DrJpITuv2qRhu9hXAkIUSjHqKVJcVCThgbuze6n0wVnB
Ys2jUTcODAJpJmvroxmSGPteOWfXeC/zz64iqKKFTdxeNU2YnYAP2yAWS6ojAayFwDIKpVA6ychE
b6lphvdSFAaBd+ib34JL0o/0QkygVt+218mSzTeTwcmMVB/DHyE3wj3ZB0F3wCBgztZijfe5q6pf
biXZwxSoguWWtZz1pjtvtjZJF+iGAI8OzjhfAZkJL6VpfKGzIl0nzVg+NW45ziAngU6uvSXAU6Mh
8PwErR2Xa6yP5TvMXTchOQU34W9aK3ZoXIg4tGnKhhKMvW5IrPjkZG0LQ4ZrgFC6O7dgpM9yVOrg
Qh4kkhXZtx0rONKlS37x9SBfbEnmtJ+27qdbhmkExbmbxbppwwLMfc+R5AFQiCnG2eiMaXG1zPW8
7z2CXI3vcHKlxfTKPDLf2CmACk0fwAtOmOzVi3M0S3fBXxkhFL9VSb88Os00nYlwMcv3E9d9JzZ3
uRMVW2KB2dpru+IGcZGGZr7WnvCb3iQO3dbYdUFoejUBHc1Lwh0t6BbIlhumROxLiUqu2CEQ7K9k
THwyqAmGyOpFOfTMsLR5DlyylWAWsbTS1N6NpxHV0IVkl83EaUxBu7dPPF/ynZJ6A48Hj/PUJQrt
pM/m5zatcd8PA7TqHnC5DAlYdXag51UwqxiMkMfPvxBJSpLeWe5diL4bLl3THe919wIMD9uNbPz6
JzJefz8kLdGrwXcel9QsL/Q54rAMoznembwjbuxObf0CMUK8AitrX4qmH34GqfKX0PGPAY0DB6+4
WMfsSz0ILvDgPIuqe+9Epe9rtn6f2G39Zt2JMH4EoG6Dzygzew18nWBQzDMFQBra9dZAy9mkwOg/
zYLuvWJO9J6F6LjAMgEiUY/V1wQ74A5/afCRS/rbZUUV6mYM9EhaKkwOcwvYEGt5+R3qJAZ6zNar
XfWWP9/l4JFI4dp5+yNYZr9c3ghP7hIuPzI0pt1Exi6fl84O7zG8n8mCgS2dJHL7GrOH4fu0CByX
8L+Y9FPJHOlNZNBISye3VNMNVxAli4dkytLflSyQUoJxml+LuCaqpHk0H0hloSLllED+FKrhIOeK
hi9PFyJ4GmJ6QkjPQttZaNZ6UDAMPgPl8ekfh7pdNbgyzjZrMSCKXMG5S144VrTPO+t0AcA4tX28
wXPC1Qcn9JYwO3HZgPeAUnO3S9HuQOIlnrpaMEO3G8UQ6HCzZAtdUp3YbetZDufIcUvuG0y8qzZg
q39pjdAPqaA2KGvY067GbNCPJLCzbRC43dHO4+DkBmXykJaeRz6iLq5qG1iIZfQjwM7pmvWlAavP
9vc+VkFRHQDaZzRKLtC/EsjkAPOVmC+KkWDlNrvXAUa+m7IrZMblL5Z3hT/Ft4idtOTkizXwgwCU
fm8CnZqDyPr+MbGz8kmOqf8hcstsxzENTw61HfdunZurDPHyuhQjbeLFBRVjDaxni2JC1arn+TA2
JEiKXFkEE4cRFaO0ATdte90H1i7KuowWpyDusETP4jmQurlPuzw9iX4MruY4gW5PnOzTghq172Kb
12xcV307fR9SGZSJp9HJou3iUQESdTK6TpVqf6VJaj7jNmckBY/eR4RAim7Acm/UIZgztMOsL0No
+vVPohuqzy63jcNg9SAKOzpHNsLX/rEnw3Odm4J8J0uUFZSMTK5C45NKW+b5SCNbwV7Go/lD2REB
9GwqOG8jYC+3Mak2Yi0kSJyVNKP5ZNVGgIjS3uRBwmj9cUe/Gu6c4pJCb8Cc4JOuwvomoX55B8Fj
vlfsxVH3KPO8r5uwiikji/XKoV+IGgLNUVePOLV5/wfFLZkKNlKyai4VN+RDPTcX32z80E4tMRh7
Db4lO5EvMvFOiNF+DsIye+HMLrK1ylrkrjBuRjqfLP9UllG7jwM/fo4BLa0dyMiUfQE/qMGuD9ap
zJIFgXIEt+nW6Fw02ur8xI7F9k6ynt3XprUDuk58dcz0RZHydd1cjdp0p74JxcOE3n7loUPuEm1b
wNdSUgN4Rc9LrfmBxDx0V1bY968+zJwfVnnLq21UsC9pszvqCz4nR4giS9l516FymUPmQAevvVCS
tRSScExnjucnx1y1wU0mZXZbJl3x2sROcMOFrfPgx9VDt+p0XF7H8xC9xyzjVlMWvNle2e7ngKZQ
YXm8nVMPJUK13hOL3+KIEaq8wElbjXgb6vA5x8oF8h+Q/V76Rflep7Z5ETw6keHEpfxCQluVPW2E
kETFdBBTKa8ATQ7HebairSCWgXJm7TL00o7a8zxbwzsZP2Yxd3TwFrQzl7QBv0d4LIkFU393UHD6
bl3YBWLTOfb4O/F1vB1YJSouRlu7zYCCuvqzztroYAxv/wF/6cnpoyciVGpv4vHRCcf2lQlU7UdP
ofqEdNRcLfno2/vJQkTg05+Wj4zQ9msHsoy49rgcqPYZqy1Bn+xBwHGfrgbLj/N1M7R9uqXYiEol
3c9fkP/QlGee6mhv9I4rjp9EDxRsIaStU8lFhxJEZkZ+zYyzCRh+Httt+Z511NlLP4YNMAuOz30C
Y4i0xVCc87nmkxo3c7JpZss6B032RGokPIP1Tp4yOw+tdYNMfxw8Q74vx9XMw7Cxfrd+ZT/1Re4e
8pIUBJUfakeRuoecPrpPxjsm/MgvPChIUNq/0bRNXle28bamUi77YhvBtQayXTl2vQ7nKT3jKG83
VuDchlXm3AZclZnlAQYmXZNdg7RzdoWVQTTsHc7YlUmE9NchMuBmTBqBhSLOb51pUtdpx0y+tTT2
j0NVpP2NWrgsokn7wYs/+siYS99IdyPoPA5OHRfEF1S1INq4k5e+dDzrOMFm/6ENjcg37sAtced0
dQmzxIpia+UTt3nOcXPcmnmW5zTsrYBPxQyudpyn5SoiZPemAyd4jspgJt0dJohd4KheIMD69zzs
UJyrzpbvfIBtyB2m5gptuaTPKF16DJcpvYFrS0SM1yk2AOKjK8E3/hOTcOs30qQhuxrum8faVFBd
KU8nSOmFvQYEXPVi52pXS7CMrVvz1JwdazNgE7FX6Z9m+IXKFG/dp5ChvOHSHR9GbATXaqFS3rI8
/UiJJe2MPXf2TXspn8d4N7xThgxEmabn+maIwnXnRUDS9J/eeqpk7LtIB+W7LiYmNPm3jvtaXnYe
XYf+40uPHUFswbslYMxyCqYLfRMHkLrU0zW8lbHJifg1CQcGnTFM6PQsyNa462roNI640kMDJV5p
t9RdOK+agH+671kunmJoVtM6pyThGYpGNd9XjZqHnZc33o+G69/s265S8y6xe5hZdhixuS9T3hx3
vXvxWJSgshBt8Rdw6JEJ5KyaH/jMmJUPRG0CDcxaEL9Kdeol/tGhqk+0iHivPJZ8xBqOgwzM5ake
5/5xmgtY8nG5vJolhfYWy2yiKLvJ+7WSdrmseCQtwX+P+PH/4so6sLG9eY4gfsLgGVyiyf91Aufl
87v5/lT/k+859P43X+I/t9Y+ERRyz/w3LpZmqEl/d0GLfyMVHfre30C5f9la8weOx/9PYtsD8OSR
1/6HbBKJC3iX+VggeNjuv8JT4rP0T1trwt28JnZpLEvc8FLv+xfZZKr8uejZy+36KAVGEXvzzzCH
08FYzIkFwPsVErR949nqY55Cw0ydz3sE4WS7FFmeIQwAJ+UeHZTc3SPanByDATgnXEEOF1aQVzfv
ubYZsAQCILZ7qtIHeOdOznQjJQamtK649Kb+QjmeV71JK6t2SVH4dw1d4ZSCNs9ENdkazWyHylSE
x5i/95kqIpF9jDqeSPpFC2M/QiijAguufjkkW8xSP/44nbxUm53XwWeoKGqc3fGHLQY3Mxxrq0DM
T21egW7PA3x3rtOuqmUiVVqi+xYUU0xLpAClTQ4WYvHmpSPU0zq9HVpaYDhoDlbPCiQcgDRhYZTH
MKNXE4d4BrLUvEuTPMxx9Lty8jcc1egTdnvFd/clignot4ngYjoPCUINx+CvhU5OyCDUMQhPTTfQ
1aYj3VHDutUUMoS55Njh9u/kE0MsBT94o60M7K/y7asgNY+DKW5QWvZDL96dGhfvSObJEtMHJN15
bYWpfYAoBWLyDFXkN8MiGgnmIR6l2HdY0kOgzAissh9+6BZ/WKdF99u0pF1hXY2byaWCUVJ5W8W2
ZiijzwkdbZWjIkMZ4k3CZuuWZO7ambJ9nAZfY+EcSs4Neg3qG5sCeNCQBbDFBq5WvtCxwDVDeCW7
UL7jTjXTIWT5dawn/xZmxGvKlyzyEnA4d48VUhn7DxedexjF68jVgHIL6F+dS7yaftJLdptfk/c7
WfLbMEXWSoyDSTkdj0tesOBKrHdHsJCHravZ7O7mYlhY4hHEtArrBtBYux1i9lpAvh6FTx0ljHXy
5xB/LYotvRZHKC7PnWwLh9wZtBRLUL8yOs3e0gNIGCoVp/FUmAzZSOUPiv0Z3U3pmbmCrXdv/eTa
e4mBMKnIvLFz3C/QOEgRtVvw0hu3jXf8ts66BJ6Mkx4vRmvqHSvrp0yE61llv8MqSK+VTVnAoDX0
lIrFaYsgsBZ2yvYmrxils+bJGJj9UFnKyTxEQGVFWt9FSX7POuAgBB5Yj+zA8DZGMFIYy9FoCASw
5cFTHq5MbJ/5sR3jP8Hdjg9NQDy+GsJ1b1lYuLzovQvAKzq7KQW5wKdpWKKrmu+ZXdT6wmsOWveh
Nhlj14R9kW/+k20wF3ieDZgQTog41a5Hftv6BXEeKF47TLn8/Fj8bFUn5MaNiipflRJkaEMFqA9W
iMsWy+uGekje0Va4W8r4we39YN0EEBxEEPbrSBSPc6wflEMUecmKr1kQ3J3ED1Vez2Nl/bLS7ODj
rNtLNYG/bvJgpQ1pWCttKHmWhh2OFf3MdvCTWTXXv34vFradvf5VoqB+Ebh6GGmQWTn+bO9Lkkw9
QPDjUjsuvK1lPPZQr7bUimo8+FSf2EWVbiOXl82pU58qPQ8PoGe5todj8pyY0f+ibxdQLlTmSbSf
lRVyNxtcfzc3TXlDIuOSsutSLJWz3X3z6KCNjBTCnqZPMhie96NC8aRl128Xibkt0IzsGdUqgJBL
rMPenFHBjBAW50m7I0fY3UOQVKzikFx7ol7nxcTZnajRPoLI+LuFyXs/UnBsEfEzIzTMUfDWXCaz
8y0vfExdr9xjuSYTR05uZTNUbVxywCz6a59PBV3HmZ3+AnJDb3DeYw0UUFJ5A7fJ9eSN8lGwI9vR
Y1dT1RXaV1lXLMyO4lVO3mvmYKKYQvv3COBIJbxfckODC+H/aVvLrtiPLYG/bogf46g4Lia/FyNw
P+lCFOuM/5on49kbzUMrQwpaSvlRRxZKhQm/fDfDIk+iIxPeR5Q3PPESMaFOyjV2RrAJk1M/UFwG
ZMzlEEiqnk7n9GIaby58aBR930br9WjJmsfqYAX4nNpcqxPncrkdiry6ogDJXYeilLhckqOXwCu3
Z2CzblGeQ1DpKE5uuEVjv0kcn+9OHNMBMhmxXMbhLP/iQv+USnNr43JnmyhvtUrdTUoatYjDcDVY
1UMZ26epDdobNgtU5zooSHyQ8CDZGCgT2l8bB5WQ9g7pnSX9eKt+tE/OgBPcxeEUZfWln2p68iEM
rLXWCwCEwkX+dNco9buyDckhirll5HbNSy+ZgVXlAAMkC9phKF9Vs6t4YC4fIiCnztulOOaXJ2xX
sjGIAiKyQbZL0p5apMD5dhL9EbchIC+rOwTd2HFGiwirAwqtjoJgq9gy88zRv5VdVg9Doua1W/X3
um+GHWRGuTft2OxLsYiNbqXee4QhjiNSBR+G+dQ0ySujGwYKwNK70sYUTklNZD39f5/li4OIq91/
fam9+fyW8+f/OKvP799a/tWQCWzw8q/+fQfIzZT9Gi5LW+B3DCNupn+/zHr/ZrPl4V76T7fZgGZU
PJs0zbOHdMKYr/aP26wdBiwByT2QNnSphPgXIn3k9y7X1b9m+gKHHLkTCOFfMEjuZd/41+ts5ljx
tOCq2E3lIL2NrVK5x9Av7yh7s1/wWTuvUUddD0NqWF5nTMzOVVS3/TEyWf5YeyK7U1B6OLTIn3/j
YIiflrqP233SpCK4Tmq4zS8p3X0ztSxN9MISTkBSp5xlsvgQart86Ni3P4d+4zPxDeNdW9svS64m
fBe1ecr8tnpKlxrLA7nEO2Kp1GR5jOXBssijArx8rggvs5gJ/emyZ+opDIDTtjBFz9gZ/VmzMOjr
5RTZDoKhGqL5Ph4S9lN5hsfgSijojlNQLQ9jrBFbArlUj60dLeOG0Pb4WGFziMGOGGdG/S+9AHaz
kONRpCUfVndM2m/QyQOpp65md+hiK+uvuf3E8RX1fmG4pd1GqPsZbPe3hySf7dN4KsYXy0nj72ZZ
pi+KtBpq9FTcVds+dIuLP8kKdlkcqxJRphDVHdNSba4Wyx8huIV9czvJqvsgrOM8NQFquKuS6F54
s783eY6e54LJbC3Z2nuyicEXNyJvPLpBOxPJTzgpuTIENnaMqfU2waianZOnKPbEmykGi2f7yYNC
/k4KJP2GpKJ+Tbamai/M5pA4HMdoghKCU61qCXE7oqcrIDHR6pJL2vNT8YhK+8QtSqKJMYhH6Io+
XEaq0vr02mVFXHzQBxY8kLG0iI7Ytc1mLkIutkqxpgwpLqEdzrg5wKhmdB4RGCjTgPwUWGmmpEKI
fV6b8Mpqc+oQ6uLXQI/4aqq7gjLcqiFCkKX5Y6TRADV1ZSuMryTRoyRY53RbIdd5U/NpX+Q0jUL5
k5ZV9Oqpije5Y+vC/ZBtGKyyFu5/OExf9KjxqE5H64KHA9dSO9nezpdebvoqzk5BXz20bo7QysF4
7cPWvw9DP35XqsxuaHLQAeyDRe67Pox+qYroIChYq3wb1TRQHyt8DskgS0E8h57Aqj+gz9CAkF+a
vvCK4E/UtWvtQwxeZKLKVF+T0cs2bI4fotzY24zqjm7v5T2sUzd+YpUyvisvBHnTjrzfY4OrcT2O
zJq7qEkiCq6SinmikoN8Za8kL748GeJgkUFOmMSxjDnaIYoLiScICeuG8o366AjsgZeDVNIvmAHt
I4fXXwhM4ThRg5Ra8QZcPdwERHAXKnsRiG4tLePcaYX3ho2QCt7ZlimCXRECDSXf1eC9eq7XWbe+
p6XakUaUw24iyuxvvJEjFtOX4Y5n5mm2N/nEL3pFKTr72BXcpxrnZBemw00yRiZfO1RxkK+N+VsP
MjJsHTjwHPPa8+6K0J7KYuLMBQmAaVTaVIjNMdu8djHNgRBL/2TnpX+M/DjtHgvdzGD4rT7Of5tx
bq/HstF8sP0W+Na8OOWL4oVCNWjy4ndp+ljRyZIoJreCXcEmpZeVklEbYsDFF6iIBA5OMl68PT8q
zqm8DFyT0tzM9H3knQnmnAY+zFyx8u7VmNV0p/v+d2ABlTx4WEsyBipffblxqchRyaK7xF8mErX8
EQ+JSTzX6CHP2A3oK7YLCAVl4aW4AtsuBWPRhiwgWUatF5LdtA74Vc5uV14cbjwgUawHgqvNmm/x
0qLacj8oKG9hmTUVbArzWpn3cazpfiv8+rUhcwVWzDfz7WAE+zrlxtNKtS3dcwEdKtjcYiqcnd7c
jHEXn1FtyfpFOVvsnOvgvT8NMzTQWjxgbkQKNb2fk+es0+aYdII1UFtOzhGGTnbqe8RF31Ldk1ML
97XqA7NzFLETJNfgOGSGmq6KI7LaQuy1WeyO5dplfs8p6bKISVNROOypeY2vsUZb69rSeDCKBm8b
DOr2zuL+9Gm70/SRGcd70dIpqMTFO2lTAPPAaZlFewic+gky9vTV9Zn3LWLHPBlVmd3o148xj6Vp
BR4TN6Acm8echS5L2UW2V11Hmxx1JmSXnKpzN5Ue4VHUMGLXvteP7trPY2IPEXgFtdIl1OsQMj5K
ca1PRTBHPzGmcGz0jQe3KrYPF3L2RxhWpI8bdpnmYIvB3ZZjGbFQLptDVY3Mg1Q83vq6c0HSNTRl
7maHb7i3U+c37gXrGhSbi4RAi3V7TX4WaRU/4EUqMmVIrrTi7KrH1ju2xAuJXkjE2ibEOER1bZ99
UA/g3Y/D7N4QVIjvaorcaAwJol8czep6iVP9zqIFHd1MU3uFlyQF+1/lvJaZB5XvTuqBRjb+uffG
+I7X0n/g4LRfCkcHtCmZZnkQYSePmT+35LuCcKfD/HdAZyErPcQKk1RYevnt1e/2gvll8ntrn6ve
3zfCI8PUtN+QNZazjJfolpsLyOG4rt5mp1Tr7hIyOdZwxPEiDQr+VzPyeQtxdDssxe9tgo5yVQ3x
fO8MeKIfa11aV3B21AfjKG+wFOsi2dumq6KNAcJocBrr/ovbuvdBQe54P5UYlY6+rIu3xqRpejd7
fcmHMffqr4YY3K8EQ0y90lOjrCtNzhLLHuvvfIfiEsJDmDWNqz4l4G3UW3hy/Yb/naVPsJ2vxsOM
6Aul0aqhQdUnKgdSK+n9e+8C2/GN5snML9d5YctV99u+J/gKWsenfY+LWbdqCVnv58X0P7SON6RB
R/7ZduXwQ13WeCRATGVMoMIrHxf2fdE0tIzqcCaw7Jdj/lzWmGZlV2FIlzR020ESXFHRwhdyVEaG
0mGGxL6kOWxmfjh6HRYjr3CU/GHccBcEUFJp5J/ZXT67uM69bTe58ydc3uRXr6fQ22o91imfWA9D
g5hmWZwdy1cnfvGsCwX/er3uKnhoqyrU9V1HvvWBi6mEDo29AM8CpTcgAcqFN6uVpHsR581HzMqe
zxtAoN1kMYavElAvWJ669r2mhzpdZywfP4vZ909ekiSf7jBo0JNqwILuWQnQHfSYVeswvoW8pC2g
9mVeYzhqXi/K76/FhnFHiib0bzPpj6wchiYgwT9P10q39VMTD7w2pRpIkDQ2ZWvTZvpYd0vqbjFM
NWee+kSWVBgvBy47NNvbdpI+E0u9PHeoVvW0gDwRVDFtOirh0rSZUXWqtQsq8gPsHkcNbIrlTlWd
723aYRo++77xt6HMdUP7WlHcIcIqj8V+Ra2vnD1GVacMp5teOfQN68hentOlj5/iDt1yzSSw3Gaz
tA+Y4jBcTeHkvUFHRY4oIEicO08yxfOAib577pb9aprsOdlRk+XhgIL0LMGqAeKr+ujA1tLq1wUs
fGpO+Zkd7Cweccj2nl75jgrvyTVYDNv0OT4GnDr0U6bDi1z67NGdRXQ2lM8Bsfc7fV+K3h+JkSw+
JWbGsgl8Y6BA5iJq8TgG6DL5uOBcsWnVvvPdrvhVpZP70LU8qA94kcHyZpYfbFk/Wt888fId53Ow
I7Cb/0aSbjdchfxnkmiNs2NvHzzYgwk+MNhA04ylCx4AiYpg+dzHVzJownekuOVc2cr6aqIqf7Rn
qbKT0H112USFPzhBs/Z6STUV2tTNV9+uN/UvF7bSAV1sPAF7KAAAhdIGcQBWot4FMDbmTUYLGlb/
roJJRdX0c5DO5bgtdav3du/3p0rizArnzLbX6KAQ5OdBDetalCUo7srItYfn7nUhPrFtZA7VMZzD
Dj5XlU27wmna674pcD0i7amtASR+IpJsH51qeJvsHjEnhV6NNXDghYjuIwHIzjAVwJySbnTMVMuT
x0u9+8yElONQMUdt3YwT0ubhtXIt+SIKh3Z5hSWNdyFheB3/NKF30IGrjhO2lW0X9eXOg+Sxp3Ol
ISI9J78Tq9V3nmh4/s0x7eJqYjq0em8P9gtlgysClcHTGNAH2DRnDFPy2OHC2zmzRfmzNsUJnvLw
i9Ki9j60Zsqj4VeM3F3C5snj7Nsh1+kDC/v0g+uMXtPQQ/6QR7MeeKEznn5O8CLHKtAkp9Yfs30L
TGw1pYO+HgRrWjJAUHUz84vpoT86TYSKy0lcAIEw/XfR1bbZ5qYkNp7D+8g7QZS97oL+yvAGWVvW
rE4ItT2XxSKnz6EYPwktfC8Y35lpkL84TpnGWlknR6x36gqK+bJnBEppFJVMtdns2jfsO4GvhcDX
OsLrK5WOYodPi1xzZQMQ7di8n4Ku6K8h17RHLJJdvol8Zd/5UATWpZUHQBKTJ97295Skn8ZpwL1m
vLMXsq6ICAyvnYJuGw3XcsWvc1zHpBwZ3JYcPCqghmKdz0P50riTfLXTAECkrEB3xXX3THp9+sza
YjoHi8AhYRO/uJmXIDwEAiNCk1B+srcnTeDQzqflPRD2HQ4xdQfZC41A94fBcRU3wKGGiokV6oNb
Z7KuC99/03MzfrWLvqlk2Z10SYgKawi73Kxy0y8RJ/ZXynVjHQ3gtOdhjuDjWMtpxE50SyBseKwk
/203Aj7G+n2gxTktO96ilg9BtBK3TRCapz7kbj7jOmRhXlr9e0dnyVXviJECXTr9+tnVX1GdpVA3
w+lEMs88JilFhjYMvp0B4XxQOLV3Lpit16juCNvXbUp6c6RGyd5yGzmXvBu7bTWylFs1A9y5zuqg
RYCdpOmNtHfPEe50co1fjwbX3nLbj77i8rSR1jD+hGXSh08UTETT2iErx2TSC4wYnCbfSljGXRfw
Bw75ktUfU6qQJwZXsMmn7bZNzxWZwZeELRvX76I6N7krPoS0gjuRl843HgLAuoVXskNo+T2AObvQ
iulIs1dYIbKXopuMT7yUPOVj2+q6PkxpF20p7ujpoy675W2ULZE2FKDjNGjBvDC59dkpShEcLgLJ
Z+pbznYslhBr4TjR4Ot6PWdYX/fWo6Nn5HUD643zpX2UZdh/Eo7hAaCd6iD87EPljTy5mGXrbTlc
isUNOgtzXelsgqTxn7pw7g+6xgB+k2K2YBtXK6AHQosl3Pd25Vo7d7JQwyNT1dEL1kNh71tOTZc6
7vJyZUyv8W7uMqNyfhB9TEQF8xYhwXyM7Z/WnoZb1mTJqz1VqMuUqrBcK/owf8sIuV6h4NTNLqIA
mwVmC0HPou6tejIXY3DdO2NwXeEA1adGAtnfLGDpttiNKB5DldiDeXmPq66Ktx3j295FnAt5IlHT
SVWDv9wwdKoPzJpLszOG9WTBXpZ6Z9d6aqMkuraCRa+5QuLeHXC48ZHL1C2P/MA7dUOV37HV8n6V
+RC9osyw+uQ84ibd+vu6KNtbP267X55iobLK4tS9nroLzyCW5XdutVZy6KKcAj1bqkLRCuROaDt4
nnxufAgGK7cVChBIS4HpBpeduYHboC9j4QBlOaNEhTIrLKWkbHU9mFXbphdEh25C+1TKAfZ0hveV
63AON3yV2FXvHjSTWL6rwjlihRaO9kYVfh+ySmiHN9pzLldl7IycObgAnwrkQH+doFjekXlkq0UX
EA93WfHGXHFOF8FV51esvDEArxRkl4l191xww+GImtk94QmS1XRl4jb4ggLcvgaVE70tQV1TLqak
dW4iAAdr7f07d2fWGzmynum/Mph7niGDZJA0xgNMJnNftKukuiFUJYn7EiSD26+fJ9t9POd4DMMG
7JtB33R3qbQlM+Jb3vd5HWh8o93NW39GDEjQnW4PVOLFdliAEWOj1R3tHVxpItqyvvFXLtzIn46a
m10ltUSgV/lYuqqSBMre0x6JF777WzL/MMIMXsxJOkVe3Vb1/lvW4dPEA63BhCtp35fERLESBorI
E2wXj5VRqP3IxoTwjpbeYy3AKhe8JLI6W5lF+mqnSt4kpZ07zWZAjKN2kShBX69G9snNAQct1iLN
en2XD54z4ayKpvdB0mDxk/jdKzoGjeNbT2iaRk+i5hekgTRoKGcGaENOlayLxHpGUnrLCup9SZ1A
zN0J/TRw39gdsg8Bm4q5RToZ1naOLYSQJcGk7THw9AJvRdN08Xii+MrjCWH0yjGn+C1N+25XkuoC
knImKbHyAagxrS0+K1USxxDM4HuKXNt6VXb4He5SHfeveAeyH2o0MR7rOZL8mItfSxSxHrv61NEW
2zMelWM/RwsW79bH0q2HOHgu05ZufhIcP7O0sl+kP/bMQZCKizPnRHrLpcBzgD4DlevBn1Rb7WI/
GGxgNoNewjSbvN+tq9uXQgqQH3kKCR69PCM95LcetIzk5jqlFwDXmAP/IfioJmT1Y/JSD/dGy6yU
pD7/mk0pammP8/OmWIhRWJSc/0uYV05sks3XEz1TVBYDG5loZYZDOjTXDLHmyJCW3A4ZZVG4gJt8
553UChbept7FTdwRWWJiFaRe9mycr3YXf0YWecfbSeiMYi+qcD5yLXGuTNVUlC+ZPTjHJagXsTKx
p8s12gTXWRkSyo0j8wZgXOci4UaMfUa7h7OGLtKI1007Aa9eirogcChJlwehwMPtfCqjlpYp6EJl
8p7fDEgaL+NkRCzX+mxhl53d2EJ5yfgrxyNOZiJnJ1GQ5bQ16tHU53l0K7U2FLfMupgb5mgpG7B0
3XmSc4A9rn/tlp7qHgMpiYPJDYwVZRkyT5aNyGprP5aUp2PMsGiu+YZjY+qiS6crF39+aX0PueGj
LwConbqZhExm1P3Nnpfh0nGToilWRtG01abj2AQZ0SvjIabV8F9FStJpLIeUBibDyu+P1mBsaeud
9NtxqvlnQUHmbrJUpAgLfGxSFK4K8aCXPhJRO+/RkpI4jcrfe21S3ZyWeYhfbzD3blWRAnhfqOKt
MexoUxPJw/aQS2QTaUEkm4LTH+opqj5Y6BifNa7p56wIbq74GlTEyuPYnYl6vCGZJr8or/SQk79X
422WnQ/Bb4q59peZ+eXLYk54caFwdxuateRoWCyb0JvcfiJCIeyVLW/In6RwvrDJjlumFvZ2YqBw
YqTjrDPb1fedOcPcN8ratvDHjsve5sF97NXYPEZIKVdJRqwCQqZYPLWq48zuF79/hptoTadE6WZL
soMfAyHwQECURsckCi6QXLaRo+107/P4kolVDzZzy5vs4MqwIZ+3y2KRUdnc0vj2GMht1jNgiIms
yIV16OfkCe8VCuPJmj/wlGxsA2sW4WTVylegYH+zkFF0Akq8UZNNiABwOMmnnNZkNdS536zSVsbP
rbD8Z2rReFmbQYIU12QVZVC2KfUDrnz9ja+AWtRumQNAPDbLL9Fh7oKPTLwYsCuG/UoTy4w+2sbL
zUFPRdnKcvdfsnn9/1KDGKDAYxkOAAczPYGJ/9a69jXtPnBsNh999S9J4PBU/+Xn+XN3a//FFS5O
EdsTfAk3+GchIv5NgKrwlvjDPzyc/MmfDk7L/4spHb4d6fLkua75fwE6lvcXFxcN/BzTtYTE6v8f
Wd669t/nw6CgDEz3Fu3IHtgVPOyslv92d2uUhSs4tZxtVbTeZvIxIaNzp5CgKY0hFeyTof9uJ0Ys
w42uENyuJ9f9IomEBPpO1fjhY70pp0BsSK8GC55MmKYY7BZl++KbZbwP5C3LaeT8axMedpH41Xbx
6pu7oeD9xmmLgwKgTjDzIYXZMigv9pg2cO8jOo47TJcsHmAVR1COAZeFPmlgiQ5+NfljnPi/3PyM
vyGc+oNWEilS+TBbh6h0H+sEMMY9dp8vbs917+N09EznHegJkIzyKSP5Ce+4jurHSuH+azykxY4+
ZzSnXOwkgFQn7trVWD4hEJLycW4HfIFMCXOMn80YMknDeFmte46WenSetcMyZh4+pUMZ1ZaXXOFY
Byy+Bne4Tl3MBwUrb7Lrl2pmpxaR7ip3pTHSLbG4hFfJqtG/+oE6gBFaM65dm874llTTVyNOrZ2c
bfmR2/IQLc27VSQn7HrY7iZ6q+BBxtAj6sbf9m26b9EyCZxnI6dR43xpm088gt7E7lfUwFIeLT7Y
o57J/IeU6ejSAAR5Yl7daTQmC13zdMNEvpvjFHY9AheOne6On4C8gyGseqiQ1FK2+xgQyqaXS19d
+q7aEaExbKEdqj39Dl+qIDwhYtLARTOAE7LsX5H4w/CzSRafjHOS15YI82iVcUUwrExch0Fy94FT
c2Wrn07zUiTOT68nW9tQ87xzxKGtS34km6lI7b7WMU8NU3QUo0x+zWq8esK7i9mdhxOrtBa4G4Gh
4IDyjkx6Rm6rVvnM/xrkRgqr1SIyiKuB/u3dXAGdDvkdhg6mnK4rw1um/cSvI2WJ3jOXpAjnSive
GXT5F+y7BahDyruRo3wVWKAdLHfvc7Z78svSr3Hpn4agZ0lmoDCIM2LRGAClFx9RUtMZ56GnXU47
oJtjjABL/2imhDdRBrx95AuVFVk4fSse3ABEwCifzdl8T6X7Y8xnqnLvoFLvk9gdgoNJR1y3wJL5
JlBIkhWjmvkU4dWj3GtfqUnvgHUwOFbpoZswSjHXxPblwyOYyw9/+TZL5EG2dz/gqMTWYRxJwQjt
aN73JCvOc6T4n92D6zFuHLIrje5318G/7c4D6yHSpXjZbOO01G8wIEkqMpGsJdT5DaVhvPHi8YCg
DSfncur89Djl6mKqcmsECBFG2JiAiIiX+RGRXiYg8wviPQ2mQpPVPfsNP1DqFm+ICg9+nfz0Gv+n
wW97sBb4gbyGOGZQYoHsVZnzLarI3Jb9ViATIap8IVgncEKDdPMYWBg6jfxiO4yDAw+FI+iQ8gNh
3wnXEH1mazyIVj6ZzGvRFwxnADRhkxjnthg/5Dz9mKNXuzZ3+XJXgKN3HYvfxRxOcsaQ3fgHMs5f
Kju5EmH0y47rfWRqa2U06QbPMNE6OmSX8m2h09x02vu82V4qxB7kxX/HJmkAvhEGyr9SCOyB6cEF
nlfKbTd6+WYwdk3z/mI389Exz4tJsgEO+Aw7ZwnsOUeEJvrlZxOkB0wcIQ6hi6PIxHswS8IRs/lH
0Q9PGtMt4/vmVNvzmynUV+J5p1myBl6+c4lApba/NSbiuRZnOVa/s0RtU2nw9igUX1XvA+R4tnVn
DxleGEBrNuadfF4DLrzijUTLQVjvFMBeZvS+c6zhNafPXUmjMi+AbMjAG15iY9rMpAxIrJVz3w5w
m60t2QuHKY/2vbr5UcYdNP+dGnBcYHd/bfHrXv2M0nxMIoEjCl1R1+hTki/HwIlpCNv71vHDCPkk
QffQtJ2LYC5rVT+auPmRRPFDZ4ntKIfNMDnX2tDHLBmfs8TZOo13d3MRdal7HZsanJBz63vnbWBu
+zlDe18NLF2E+8FpcT/2NmrwYCGyyzwSJPI51jMsb++O98i7QMGdNRFBBC6CpIlufyBfUKsJpCN9
FwFNoNQQmKwMy3uRRvPbmsS7Ss0Nh3Qnxb3M7A/lPdnlvK/dZi1Gv137SfNmVrV5RnDwHk14PUGz
bMivOXr1MZdImxl+59E6Mj4nd8eE7r4yel705JAzXa7VQx2b34wyGCQX63EKtos5/PQY9MxzfZQZ
bp65+XIMEMTwgaSRvgiwQtV4zpz8BeMW6ZsIV/Io2Fk8sit2ZYzesvJmH4VFstgfy7x8giliFutG
O2hpCItTzmExt4/t4PjbuEnCnMNjO8G3sh133QkQKfJtTOkZJcgBoAA5Q+at2/kJLJYDC5vpP81U
8z9+T//wu0ajlHI6dP/rf97+O/6qw4/+4+/+Y1P1aT8/6K92fvzqdNH/VSF3+8h/7x/+GRv4zC/0
H//7x2eZkhzXcQH/7v9O6gcr8d+qOv939Zm0/7pI8I+/+Wed6fzFw3eKKsgVwEcgf/yzRlDyJ6Zr
S7JW/4oD+WudGRBGg9DQtMge/4Pg+KdE0ALtiC8HTgjEbKzZwX+kyLT+nxqTL0GRa0EwwZODL+fv
a0zJKnywdNZvSTHBl51o339ePJ6hkGWyvGOP5XehYdVqW5mM4R2zzzZFH7vh3/za7v9JkPjfKs0I
Oq168I/MvW9ph3+rVOTb8GBPInu0iULw//hO/8Z4Y7qDTI2ZWrW2uu41J98TnUAQHYa4FM+a3OHz
RBfPEI/sm3oi40/v/SIwiFoGBc//SreGlde7Ok/Kny7SOOq7dAaNKNMUQlvk3psMig4Lw+MQcKG+
JlmalCChXZLJlSEekg79TQp//eAn+D8NZSw9F2WBdabNx9B2vXlTMREGwabHN0s4ntj2ks1NBgrh
BCTQRUAoBk4dPp4CT6N0aWHWfoAZxryfOdcytY09cONb3FjX2x/oSYuLi7+atYAqmE1PpjpNmP9S
brZfAAMxzuVwBwMegl2NVefY5yM49SJn4pQlObcyNJBfCM+6g0bmd5c4vXXEuyBCmfgQ7gKnv4+l
HYVOJeaNmdnHom7Ab7GJKwHtvsxOwMYEmBYex8ySbxZkEnwEpnhJxsDYYuuxD4SeseikRT+rJDa2
fMhNtx9Jyuqk3XcIXM+xYY+HAaJo2M7FtprjOVSO0qe5N9KrTp1404wE6HhaiZxE5crezpjRN1Hv
MGdxZf/sKvxQQUqyjBcruHTV6L55rDo37dyhvmLstW86e+FHU/dLjrWwlMZ4AY6dPWuGTj/GUQ3b
zG0jpKPOjaIiuOA53HHvtMOnKgFKkbhWPTjAzKmepaEvY1O2+KRtB+252HbTeHESiuPKON1O0208
odAcTO/OA5oM6iSPMfWa6U4wxVyhXWANn0P8yMmGpySVTegkM+xe8oMrktRxb5bMlbp7otgkWkwq
NQ/1TziWXC5M4pKw6Vt1bajR3tIsRl+J3HvNVrBfM3wzfpGkOW38oZqvJc7ikGR0Bp48Vltcpfmm
YRh/+zf5Gbd9sBunJv6xiBsv07CI5osd6DhYRqwHc7Kte10OMPQaBLOqGaZwXEimKYPqLi1AbiWl
XnZN3PcPReFiVb/hE5yeuHC1GCnsGVmvB7mk9/mcVne2RRyjLVJ3U+lMHhIlkIgmKg7bihCgweub
fT029CuVbfNqYlyooA5vqqD8tkdMLqwfy+fI8UZwkK0X8jlIhkyU3A9TsJwnvA+H+ma8qMDYb2wU
fPhXS+BrpREEmzY2/fU0QaPBEEAb1eNDz2EXTTuUxSa4QL91Ufi7KH8WFnbXsiNn02gmjz6vnMt9
pgv7CL8S+J49MWDuDPsRuyxuWXoUaGk7NFnuxa+deZcVqCOcQVqX2E/uAg4ZiBnOHaEW2PUQrcVm
pU+DZae/57pNvpEjkLtV0MFawRKdZ+ba+HptRWCKFextXcgjEMnmUo1Oj0dmcLeIfeQd41Y2/doF
j1E59odoqMFl1rv7ftT6NzZ39cjJzOLZu+mUFO2O5WVkdceyJN891ZoMaieW+QENF6mXLoA8PL56
3rkLJu0wgUlJvdAovcUPiG+lC/zmWg3mSFvdxtlF02uFSWvgXIuRrCXg6zEuRXGytqqWdlso0wYa
SOBDT3s4SobTlNooZ+6cEtzcGkxeTc/PVo8mK0XE8c6ORT8YAh8SOs6ufe1Us0DMieI72bew3l05
XCI7mbecafMOE1B1HOcyeW+sCsimH5NEQiYKBvzJDvLtguWLBYVFIAHBrrl7BDAKeRdv2Necyzw+
NFWlNqPuq6NfdO6bkwb9fslqzCZDb49MWj25qxxvAornB813Wudzs4mWtv/2Or/Do7X0b6UV6H0j
67sqMYAGoCWoDNOiX5Mu4pWUFAbSqHBMzzLoef8vznvh5TKgf4vrN6dsi0OQYZgPzNE7RGPqE5tZ
VodEEDYOj5JWbN2riF4bkoa1K6PRwcNIeimaxTKy8i9p0No+WtDun+KG9fsW4U3z0fFW+IgiUb3W
+O0uKsb2iDqNC3pjtXy1MljGlyZj0c0lFTmv8TC8AW80TrBaJpKonZkljxxxbLk9HB0ztdkiy9vz
HzcthrTJR+eGvrhbT+ksiVIR7iNXYecfRi8rsoceRx0WLisFVa0oCSw9ydC2lHCvQxmo77jsAPkl
qSd/VCi9mLf68wH0lLub4eae5Dz4X0Hp4cSPhEmCqo/TJ8ocAMfMmdUTTZa8VNPNh54X3m6wlLNy
OkPJxzyS6r10pHp0OK2f5lKpfYYiAtxfLNxtkyc+da7jTxciMe2946a0sR21y+hEBBUMo4fOEzLi
XWdFXnYc8keyffxTJsCJOk7OHCKvo4atqqlMsBpt+j66mRboW8lkWZVF3NvIrbX7U4Jsru6yRWU1
1T3pR6g4fXNTWEaL6Ryd6AM5luztLCN+SFDLvhVtY73YbOufkGbigiI0eSvI8LqjB4rR7wbJgaoG
DYYc+BTUWtT17LJxVU0pnVUt+hN2bH9NlWY8oL6pd5bS3boiGffLSyex9Qe0JmvIj8NLi0sruwGl
GcXIKp+uc14KnG8Lpn72JkMJcbXEP5pZUCVQKx4AxUy/mHAzFWvn5EcMd+ni2eSHGElirSEw2Wto
YWK9DNyfJQpmLCP+gQXqcgdQWIatCpiR2GZpUIv5Oxa5aP+rMi+7bp1HLFVODfsmRgzFqMXe66Zl
JLs9I4fYZAY5CytLnikbJKYDDbaX+Uc17gIQafe5Yug4ziQB5Est2Xe3dgtnRW3dbE53rZ6YPJVu
FeIV9E5j3M0bdm5xSTZL2701dCzoIt0ZjKjocUiTjucmNjyt28QQA2eBR2WJ74YbMLJ3eEadpPXP
0kCEmMYkrzHCZAKXmIeprd7ILPqIXGL47PwovLd2GG2xLgb0AA6yy1/Ul7g4LShqIVDq4QdGTHVf
tGm2sXNoNAwnpU8ny2W5m00ts7DLg50PFjVkSVbsssh19lkcSzhfqR8SljGoa00ftPZdBhK40xr4
qKY133eTKepjXS/uRQblcJ+4CR6KwS6yE96b/HnQIGJFYZo7d+iKQ9a52T1SIhJjs6aevwZRFgxK
6jH74WPKDCvDJY4uyDoPMLNpS2ZdFurvTV36OP+mqjOxcbo4RFb14HrJwWe8SJghW6M1aGRU5hMq
n6Vum61kS3om28a8ZqMHdHXU+esE60McEbmy7R4t+FrYQFWxz8iyO/vCB8hkLS5KdbhfcrCM/WAP
1i/dxfa9M4qOuhqFyBOnTeLy4GqNJ35KyZrogUUP0XDM4+Dc4msAJXPDkpfNLibi5jy6wFeELoyP
BSlGtxtkbxwBAX4AQArulI0qEaGFKL505cV3Oacit3+PI7iFKgo4EPZbmDtmdYElRPVmDOZrg37x
ngtOnWo4KqcAE/jWdNAUObD4EL3U0TeBJwUp4rZ3N7konZGqErNbj57FKdoYr+g1OEPmCQ4HE5GK
iVRTdhuvcNXjMkpQLVMv7CsUnGCdBsv0QZ5T9DBziu+Q1ZvshWGdEaJSrHWBFdBpyrWMTRWyQm+4
OeOIonMhUdsaryQdH4p0tE+4EspNNsOXHqRZvzQCpa3kolkVCMQ2ZRp5lzkpklc00VclZL/tcmJq
ilp0YOVobs6tG6NQyFumr1IUel/TY4RBnIiD6bjzgzOhg3KK6sT290WK8suI/Lt+8OtVbmFhUVNu
bgEajgcDjpXVMimuPXI7cQcwjEPo+HuYW31XU32teqqAc7LkyV768Xj0rF/5iHgdveg2xxBFlPK8
Z42X0EstYzijpNlaXEgxlvU5YdAbx3uZYi2I8GzXyQEi4PGW29FW8SlfUnmJvdg6sdm/meTtMV8D
vm7CgrUtJWP56Y8qtsgQH5+ZHFJEY0dYS59wmVvESAipKX+IyXI6RG3snPxeOw+OVfrHAYfNBqV9
EJLVlO4i3u2nGwoCLXfdWpSgFSHIuoCUM/NoGBNurprMqqiQckck8tHP+52ZjKHlYyjH310O85pw
sCKk6kiPETqNdcuY+8Q4ixGf5G4CaAJjyfKAN2eQm7CYu227LvPWISNnQnUB29KkhlicwUcoDnkn
llnB0oHhajQMvNRRw/ImKWdjU3eJcUpiFbyZbuPsWO9aP1qfkj1QcYGCfwE5hEftUqAD2LjwlfbL
kImfPlBR9p9L80gFnEESSxkaVlF9sKvGeLTgaz7mi8o5K132BM7NE8XCHx0h+Vm3bGUini2LFhos
cQYzsf6EEIXEzOnRIGWnrozccDajXxDmwa3PJNbBqgBK/axAv5OyM0hozEG3J6fTOyBmCC54hYMn
PPs9CQEKcBN4xXDwKga2tuWHrkduBPFpa9IUQglaOyFBMfTM8jEbJsbKuBc+LFk5IRCgCMl1axw6
W+ynfDGOpp2Wm8oa+yvYjO7oBfmjW2OF9nGhCajDtfihzOmic3ODUWorevmeJ+NdNZoEnSbTk49q
icCyx7ls91GOoK/qEKlEFtlnlIY/yEx9K4H+iiH9aBlsrIsWE0jsV8ljNulyH/QwHbhmqrOTj4Ln
uK0POLpP+LlKIk+d5SSRKm3YDhawlnxc7DlAjCwpGGJX6WEk5HRno4I07QoO6lwhGCJFIiT5TeU8
HLU8APOT+yUp89821oxzrr1swR9VSWiOnJHCNPYJksHQxcyAa5FcAyTE0QmsdLkxbtu9wKLTX1Uq
884o8SNUXx4obX84tEVe7FLvYOnkZJViv9il2jRW6r40rOrOpuPZL2nm3PaKpBZuXDFzMeZlWd7G
l7OvsQxpbPZd2rwaY1CEwAHG7SINqrAlaE5JbUI698r73DVX2Qx9wx/kJhHZsS/VF0yM9kIwFnPw
2DerDQf80Wz8ULVWuWXEhBLqNoRV9pSHIm/nyyKsgSm0IO2Bn4+oJxAZUPwn500bvjoMme/fT+hG
IBkNcA+9APJ3gcQKithWDsRl2Oje0Vi/2dIwH3G4YhcTE3aS0nQ9QYKkbLe964sdvAvYsaPJrx4t
9tobxmAzGgZa6qZ1kR6hdpaNHM/gR/3zYNeXOMWSt1hf+ORAPS7eMQieJjMP08S+n1PSjvr01xjr
rzluJckpTU0hLhTmF1fGat8h19tybRrr0S0mBGeGuamNcrzqfIBq7Rnpnptrn7P+wukUjuwhiMBC
6w4Uyvdr3lBeueG2/ZKjuBqVG+w6DyunYQG3xyNCrbVVw/AOrT6+LUohySmug6fWMuerHSXv2hbL
mqjeVzsN3Lsym/oPw7WbPX9O0C9lC3IzdbAV3RglivE0BfaltlXYZJO59upGnpHeg4N1xRsHOBoc
Ep1fbbu0QgO5T+jP1ivh7kGInKxdL22ypYZet02+nuv+S5u3TECu5lXgIRjKtX9LEZDfuSfw+KYH
XMNsLstnJRlu56B+U2zMgA1tMk0jgttLm5yN+c1oEJb4NyFXSlIWxC+n6J9osrtt4aQXWArgW6z+
fmwRQMEiTO6Ba71kdYD+frIJccFyfxQWEyN8skSodel2Uilk2FQUjPIs5zpNsoPlSyBp3qLmciuJ
ftXcSFC/7dq1hqOTnw2QBs2Ywk6uq6ebgAvc5DEKumCfdvrKXomAwk7rINTkWj/Hqp7egqo/ktzB
Lp+Gg9CwCbhAMe16XCeIaae5PqC501sjl9bBsBKxzztruFfLEP+McyA1vEM/aPmfbYRX471oVtpS
nx5zrmcsrfXBovQ9JEyGNtU0IEYF2lVJhDvmBG7SYRdIb6Lv4pJxi9Z182oTDrbPkZEj1jR83AsN
YddVP7QhO8/mLLybYIpB2BYXl3xaEhJIInOZLvVyc9VlQrJYl5kO8Y+mYRVMZ8MDlhSM2cQLZcYw
aRH6sEKeka03dvoyEDx75TnbCI1gTUbdmYy1BTS0ydQLyI3wN/zd7q3rHONAJl+KCMqcQ76m97th
s70fgvEpiLKnkuz0nQe3dtcGTf5qkP0YsuK71xBC2UyaRAIqGYUIOvUm5p6nTh6gEWNcoApvHolk
GNjRDxu8Bg4QNAPWI9JRLOrj+O7WhG3OnOIHDMDOhQjbPIyH5LaYKvIGqTr7+GI/TrZP+lmD/I65
UIOGNOPjIpshVFIlTKiU++kx6kKuOIv7SmbTQ9YRsBbmt3l4YHojk1Q8IELExCeguOj8ujoCFZ6a
TQdBLV0ZUYe3NiIGdTfmSY7seux3fY73tqbSpKDKNaxubuR0MVtMGl4jDM6FubAuwMqH+Iwf50TS
iPEaiWZZZQ2tx6YzLOsZfQxbKUEyIxFKdZmdp46SDCiftR9GC06HB8yKlTmL59U0S+/q2TI9RXGn
9vwVkoOhtJ7p5cVrGmDQtXqpvrukoXSMHIzQCBZ2FRiBB0Gm6p0h4dyrpM12aM0ogCypLMygSO7D
oSndszmAgaL4s63gplRnSnEOWlc8kYQdHwEpimcO/opsGCJNB6R2GBJapXYiK221ncxSuKtCNSSD
J6rh6kM1OzsKW5+rNJOwehbJh8+iEG2nO+YvyMcuOkD/4AEZvM8UylRrgrhECNgvE095Egrfjj6j
Ii3BCFfvWeAibcjbB6G7ZxHkNwsBAy+9jHugrM02p3Y+TZPJ4+oy+PIlaSMY26qPxk095AswtZo4
MjeIAXiKGA+GMRCSe1MP2GjNAqXwjFRlu+S4UYj8Y0AnEUWWtbet06y5+jmk7EZN6OaT/mWYk5Jf
fgtsRoHMSstqlwtXXhFcki5kdCg8MJ+xz4y8cYcSEEGddshGamBt5nH0nCRBcECxRLlDJq709WlK
s4wDb8qOs/C+U8p/8jpAKuaMoDgJJlaog/aDZ6L5uEy6BcG87q3qLJfoXnvLvcR38pB4NxfEUBBO
3IvfVUJIX+uSMjuV1MZtttinLpuNj0HGGKzr4GfQW/5eNnjZbwz8NeEuFGFwTlmgRwUb7EEQlVA5
tMbimFI1veCKcK/C4vGrPCM+6sk39jR244bi/aFntY6q0jK3HrkjFoU62MxhZy9MJTeDWLpD3lXG
FRBlwBDDeU4aiDgE2rNeafEYYbsYQi0yRvgtP3zRrKFp3hmLMs8WPHeCb9zsCDWWpjjHYkubQKJV
NT1aN/sZWiUPJQDwDREFT/PU35i01ZPJm4hl7rhtBy/YTD3o9SK7zpBZyXRpnNUkMpyPSw5nb+3q
xSSfpv1DZ8EyqWY06mz6YOBMHr28PgW13SdMAVqHh3kEi2tJDmR86c0L5iz5WeNsD406gdhrtQsv
r9sdah7DcPabGr/qkjdbuJfZpU+66L5dluU499K/+EFfrPMme3FjDEhdBg3dCT5kZp2KKT77TLt3
jguOvp3th4C6CJ+pXhMsDcuhfZ119uYOxJc0XZOAovLIknmIuiEJFxYsTy2eYyD9ZALYZt2eIFaS
wwgr4tUVmdyTvkVJQzpRiPo7jIliDFXSOBsPtc+u7INVTD4uuyY4DUl2zHivfZQg/KN14TWU3X3L
7IXAALWOK/dsacFeDJu9ufGb/hizMA8n8F+4oAlOcNwl3fkzK0EYxwbiJQ9PX1RiACBHwTEZOQJx
t7F78DL6pXg1VeLcCiDsM/5UVL8sZg28f7Soz3zS7Fj580uPGYIBodjWnG+XYCYGYW0gu/695BRm
3IcIw0ZwWnFT3bAdbW++uWlrPNP322egre4rELZhPTFjZ6+vk+6OcwHRVqyd4qecgoHQkJ6+jqFB
MLAUgiGI1qcC4sL01tGvbt+ldwOZ2PFqznkR2DGNyTUCKYULn81/wSThhpywZHdIpnrhuGrN4X0k
ceJFJxZB8YiH3EsVu3XFJNNxaqpBUdzFrk94lF1MAZjxuBwXfiUpZHuHcPAXXYztgXUUZVyliR+j
o3b2Hl7eZSXrRvCxorw51MbhDST7b6KqjXU/979py/HGqbTOQlMJQGSavkiS+ozILmMkAkTdB5Pf
p5wUNf+Euqm6yyzrhJLSdN8qtMrYkTgGuothy+6XXQhyGYAJ1ttGD+5nRkG+XQZHHgCMAWAGKUE4
PaQEd2An3Mqx3zZp4T5o6XCiJV7Mg6I8Xj0Nj2VvGFHL/im5WYhZ+zDpAsnV2cMXvx29rfpbnIuV
pXtU2Y9yuiERiwgDQ+a4xjqLsuIC6XZ6YrKWbFVdrpcFg9LaNxQ0wCiXEjYxpOM49OREWKgVub/q
WvWYNApTHTsDhb/oAyRHTGX33lTYd8Vo5Fi1I39kFQ3t1UZ/qQfILTBXPC6+CbZEZuyIbK5gxPsf
IGXjra+i7J4HX20WI9CHWtTizhySj6Bjorf6P9yd2W7cSJqFX2UeYFggGUEyeDPA5L5plyxZN4Qt
WdzX4P7089FV6LFd3TWoi7mYARoFNKrktDKTZPznP+c7lDSDuBv6z7JqQWfJsN6mcr7toj7b2FXu
rzqTUtkgguzhtvm8qaeXiiIgbYLRsctrNoIlP19bTyH12v1Ep48fq/lT0UfmZgxLbFVJN2zGEZxI
kDUnUThMHd7cHJgCo50WRgA91uRe37mvY9BG0zYpYAOaft9cJbiItyMS2L1MAzKcSeHIR5ZN8w6k
ZnA3QOEDwmeMnwMKwLN5AWT61EQVTZN/KmKeHRjDCcX5fnxHY7PY9/A78zXIHuJQbFGgYSY0g1Eu
DUyXpEySPEad2d57NgufLViXsF/nthkTIJw4EpB0XxhkPJOd1MO1KcYFYGsdYqfr9xJqZUdJAlu1
xRtWsjoVvbddntQeg8fW84nDVxgCVpVVm5+IzuH1p2MKNYVychazFuCiod/iSnpkMuOU0spmr8qK
sOmQ9LucEpbNlNqv7N+CMweR5JJxmlznNQPNFOfu2am41fYJjfI0iPdXRFudZ8+Yt3loDrsEBtRB
t613SKuqOVezFe/STpv30WD3e5YMyJxtNRBA5tRS79tiCB4ion/XyJX8KglLQa8u5JnVtHXLuwqF
2JVTdWXBzMZcZxLBKmfPxkZRqflSAH78mKYCUxzbF2ZAtm4Etxofqohceg/RUsFDye5GdNUt3I9N
gZp3VY+te5SZR4rVdJ3yHNIeaa5q05n5D5q+28FbBeCJt68eXJqiB5eVileK7j3DOrBrjSw4iDDj
9Upd0SPJQeFMUumQ5VP7Je2x8Wz93hhwiTlF/InP93Wy62Q/IiLw6GKvvgpzi7FtDDZuosGvJ9E+
kjGs/cGK8CFKZDrEHfZ3VDpKYcCbFp27HVI4VKvG6s/TPLprBc79MwnUCVQ4z8eqJg3RRgwGjSjP
XuFo/Hauw8OGnTnn/3qKYsIXqkYuTrS4ESF36LY0b9k1EHHk+wu79snKnPR9NvL4UfsNlkY4FBen
s05xl4gK2EJAilfZA6TTNrbAfo1G+WKwkL0prRoDZVFYfCvgWpspQdWBmuIJ3Hmf0ngVu0jBnBne
0ECZPOxa3ITgeLcYgwB/KHDWLP7HYxkVdJboUZrnMI+5tBNser2x1Ei0BjUQI7HHiPPG2i0B86E+
87TpEyd5CxArGRPk4O7FYCUHPDs+H1BXPyMMfY6j+SuWuYzHuNs8CTvKjnHtQBHgcRq/WMyfz+1k
stbpTHM6DA3ndGYNKhETcjOkPujmDv0Yl3g6FndqysnEFdD6iOJ6Wxso9WEu0h46uVCUG+lwcd1X
A56MYZUExLEGGDNTBphxGXBSZAl88s0dGy8aOePSQsUI9XhQho3dODLU3qAa7K6UZn/xaIA4wYWU
95g8jPWM0r/h0D7e0uQhD3bbhi8RLS1PBLxTvA64Vtj2mJg5DNnvdbfo40baWNeJPaA7mXCsWHiR
ZxuadFPi98cuHvIkiKmsyOngSOmhHsJNa1j2xewyLPAwBLBizK6NPV55ycat3WKrPP2RWHG7acuA
ggmdYGdo0mze2sJ69ND217R++nuXu+mW/W5+gd116/QFHXGQ1le2M3vXU1OXzPvj+LXPBOE7rQZ1
J1l+N4xIMNzN2MrvWdL6D7Yhx1sW2O5XW0XF2ZgwEtOO05+SxgP4EIZZt8YzrR5wPhvHSbQvGh06
JdzZzFeCeoodTppmz6MUvwsQg5vOzu8tx00vI2euQ+IT05SD+gSPPNpocsAcJdWYPNX4dW4HGtvH
lQmV+NNYz+wIDDVjbiJrt67EfNXwhSCQHvQCtKN31FG6j+AtnJw8Ro4MlDoljnNdBSkdnyJX0DOm
4oiWQS9oXOVcEeNAXy/GGaB26JuN5+XrQE3mS1A0uD6EEM+GK+5VE0ChqIbbCNf9xguY4tJGhxvq
7aMN9vK7iD1hjBvqACGb68f3pzPYaJTXbCyu07Jv1lB5joLj7F3hxegGDFHUQOQ4nRmexFXl+eUB
3e9N6epRmtM5pMaLk5hzImTJ0sZUYXeAomy+RE0NfyfL/b0jZf5kdR43rpad9LFIipNVuh2RZiCk
kXTGTWzZ9acs5Y2iO6tdMSbXatWwqAZ67+rllk7UkBKEbBfWIew+I8bWUdK+mJt1tYPcgAAwdpNt
rqqQvWxEm+Adt2lsvKzkxy1PDgLQljDPnd1/qxoLrUeHziGIB6S9jFXkNfctB5+vmE74CSTb6XB8
7NtwvFZFMBz8DloMFstsO8cBkpQPw7TmcHE/tJO9DQkNfwa0QcYh6kASjzm45si31Ic7iuAT2DS6
TUjF5yjSlG1w5c/1Desl/7mIaZyu4hLVICoNIpt2unUWQEUyOOUxjzz7zord+FoUGqF8jgAR+YNo
b9EGordsYJ8MYo4gnUCIxO5guRi7tXyx0mHkfjZrVMPROXfzRAiFrGeGbytmn+BI/60OfHnioAJB
Fv4tWOpFihJ1chczhOcMAp1zUu3LIgU9mwGuLEomzPbzHLj2J9SN+DP+NLgxdS22oR8YtImCOosM
ad1Po8vmICizR5Kl0Za1AON9AcRFwCh9cEzL3BNEdda2cqP7PmR9vq5kl51akn4fRFz7h4LHK4uZ
Kbip/dpx8E5kVEG0QH+MJAhOXS7EriarIhieCxM4wjR8RmZxr1hZZVtVqo4E8yD1DRsD+ZB3DOBG
OaUPaWl8BSWrdm7D85OughOxbs06x2luwnq0vjhFj6xIEyQhyrI1eSYCvYqqBthAPdtHndKNgzzT
38/ACNDnh66BTe6RQWyWqE3iD3Qj2daHnajgjEOHgEhldLBup6CLbl0OBzuWccEpL7kOh6bO+doy
6jM6oxawjbLvh1IH94nvl9sQI8BjEcQPPF058zjM0jx+xaGBIsAujapqnWbjkztENM62FYsnI8N3
b3Os3XBGTp99AC6I0UC/X3qoEMnKz5IB2QF9e8ZXwy0qNtKdZwp51rY7fymq2N2riO0dHBqxJjfG
Hi8hOct2Z3pADWsPjuMt7r5Fe6/MTn9grpkIb4XOw1xb87GH8LHmc9OUz8b+qUppXelZ0a+5VAmE
yhxsQa89dAXyBySBkM35WrLBzsfrPm7v8tlqcca1/a7z6ZXGTcaZM4yNfcHq5kH3UMHCXjsHE+Iz
U5WyAEsQK1Afs+E6PCnm4inF9c1ZUAty9m55hLMVXDdJ19zIQKenCGAXIzxGQfoppOItt75xwzGu
+mDS7dbNDEUSiDqtdvXveMWSJLGz7z2kjrXOVPnNqUHwU7ycfc7aiZh8jGX4CQBocHBwX932RZC8
klfur6Egw0vAhXqimXzp9ZVJcfe/Etr8P9SaKcghYg3/17jcxy95nP3b9Zf37kf//B8/9ocN3vwN
b7cg/ew7yv/FBm9bpg30VpjEMIX3380PlvhN+iaJSlP4nK4Ja/yDlUsQ03NsfkpKzyOLabp/xwmP
r/9n+7lPWabPPxxezQZE/rMRvoF71bmj22zjsCIcR/d3atSvmKNC0Lgt0KL0JLE2HXDgRr9HIn6P
L/wT8zth0p9eml/Kd01TSd8hqWqay7//wfmeBpq5fTDabbNE7pBGikvWx9n5h8/jn7yKK5Zf4UeH
vTLNJYdAg4bCq8vb+fPrgGww8e5UNFJnBlCyBZJmMEYzAyCitJTxkCtK6M1FfdszaccgpSzzDSNu
uPUJweVUQknNWRgvwnXv4KEcZx5hIExARCLTnuoG3nzcaJ8jm1abrpl6EldwJiZW1tUGhqZ3h6zh
pFdVruDOu+6jwLBFz63NH+jNMNJIpFk3smSttulczX4052hCzmqNM3jeZa6oWm4CWlx7cjYeLbNm
Lq5yMd81U2hfbKWNR4+VEvaO0r8ZBPyTpYDkKkzNYh9joXtK4ho+nQcNkdwAO87M7faAIpwzijzn
oThe3BWMbOuxWSD/Nmai9CAxPF08tumaBVXc4XipnVJQuGjU1Z5NWrAPYx+2uRG46bqMJvWqApmA
7rEr+174VgjrO/fR/3At0xvFgD31ib60YWMcSClG+R3Eo/5bHhAlLKTWCZovHe9rIKP8qG8PwwtG
vijl5EritRD6GWqvA83ORhbEO6iYt302V4cwaVht0Tq+T2rj1e1M/4pzL/bNrIPpmnUat2OaJh1Y
20SM+GXzEZGrqmc+rDQ904MA4Je28L2tQp4NSa3KS2GzUY2yMce5TkwrFGWyB5MEirehNELDQN3O
HR+3tlLzS1a47DaLSuNU5tFBIzZlenSLXvwUxlJacSIWRrovbQ+ZhCcluB9Dq4MFfWVLFNx3yAp3
1mWC4lph/cu9NcsqoP2VkfHxN1RU+x0Qy5BFwapg2Nr10p431JnpZze01LOXpuZVlVR8p0PnrCxi
vtT1hXQyxRkVmL68EjRgPvZ0cS3m93Yz6FJvBQQrOHE+rSrkDzgRQkt59GyqFVaO06QPKtSIa2hC
jgV50afiaJOWNcR8rePhNVEdkbkKmKXJW2wWNEjpHmtJxDMw3cl5ZioQgy2RZuJ45tTqia+FDNr7
xblBL1/SZvsJPfhhEIH3DXJy8+AN2n9qW23XYCI74xXWxHiJu1w+itQ1rc1YjrV3LSOoPcuCdikR
6Z0AgCqH8T3B9CRZDyauqRWpTtirbRoOX6tpjDsmbZv4dGM11qtSetrPnkPg2aFkg+vaTb5qNiG3
Q56kmzrsskcd2w4TT33UVKiQtxk+5ha8DmjUYZcy23yEpVe908WUHKbQia9qZOgjHmtS2EFFijms
RX+N/bU6m05ccVGPVsu5yPbfkkAER6MkdWY4GfxWPcC4C3XuHFKzTmrmDq2vZquJthNO2WdBTfg2
6wbr2sQb+SWYe4ophjL+sCnyAXg3FAB0evVQDr71JQ9n95b6ym4fLNmLaVT6KaBZeJ/12ry0Y0ir
TuLUnzC/iCccI/IYadhoVTW1bOjThWXddenAJKIpvk0Lel0p8I6t5g18FfN/JJqQ2TDJFAWkZVwO
EPPa4KWZwR4nU/QRBAJCmsQJOm/Rg8r5YA8Gues2TqZtycCjpkiQFnLmxYndNdghUM+IwjosSVca
UiOZ+QTfEN+0ES9FAJkKKdRHTTHgOW2niiFyHeEYg3ZYUcK8EaLLqUCAVntpqyk/zWKy9K6WqYWk
ZtgK/K6yXh26724ZqftjbXrBsxbIQZvE6Af8myikxjYI6Mo897ERfMGBsYBjW384A38cPnVJ0WJy
txscmnWSzncgmRcQsmA5FoTx+IX+2Oq6bSJtn6Jc+dvemD5PA9mnDbDHYE9w03goOlF9q4OppxCx
jLZUkPTd1iTLALeJmq9640558cKXfw63+dwDzYbrhBwLDpXIE6sakD710LvDOmdHB9OnraG5yKGy
Po9VLzZ9G6XWLo/MYmlHrtvPRjFo9kFpJZ8B0pkvdQxx3GRgeIu71iYDOfsbv52bnQl5+2YYXf+d
oFF5bdajn7D5BC8NBncOYNTMQbmfwrGnS4Mp6lwzdpTrsPLEI5t1sp/Ya3CalLJlXKBIiB66dKa/
Po9wqSILgo9ahaQ1DSLvKKvcM8n2MXti8yGzNtGTCHeOiIntinncqXRYVlhU1uPTWp47SjjlJx49
1NlOSeJxbh/76imN2xkJjZUbHxlDSIJ4JRk9Lki/PPBIqyGQ1l576gG3LqmgBduZl4giNe2GEB+5
HCoDjdoClHqLRzCKtlj3BcxNoIyWZKgNScRd8qkZuJvO0ZkAAH2HKWoMSx03oWHTJURGTa+I7g3a
xV0sRrM2VrIfzOVCZ6M6k5bfhuA23oFL873tJqjWgFZ8/dFMprqZ51SUa0CDQHbMkPOWX7bRSy57
uYHG2t4ZpPpE64630WD593M6hJ+s1oG5ZE+I6w25HGIouNNkgfU98vzmoqMwutE40ekDcg35lJV1
jxs1hpKaxg0ABjNkssO1Y85r5jZzRRa2uVJzdJkk7pmm54Hc1UvXRonfwbOjx36EvgwUjB+OZJ1e
26Vh3WZxJq4loz3gAsxW92PLXAoa2DxHwbSdsbstEvB9Z7CgNsrZWnMm21EMU2w4Jr9JNNHN4IJK
nEKk2ymAWpZUvB4/SPYsyL1TWw7lfoa1vs6R7ElHi0HDJCrULYRNMA+utkS+SW0Im6uSGu4zert6
4Sk30A7Cl4pzEAehj7yP5utJQ7A7qtiY7112p+AQBZWtq6HnL3S0oxy92sYVDfmga751EyCfvVRx
+0Y9Cx1/eYu9dNU3VXXwept8Oxkpe1VD/yZPAdbN4dbqFJrkDCmXYxG72H/YTXBaS2E6P0g5QXhk
b92t+0xqxZHP4XlYdXH33Drafh7ASIEkUDMpAo4q7qp1F5CcqZSMt0ltum8sDL072QTDJ2te0GU1
UucpVAIrV8tEG28bjQm6JpwykjTruZ5yYp63ta7m6xTo94ENu3xMjMA/mLadoJ676mXUaWOuR6vL
yk2qcMwcaWgGRZDmLn+Tnht4taauAMmcmGjzzU9tuN79bOfgk9iSPjjCodCKuYDJvJgSk/kXBvSl
M/xIb6ewLC9Rklcf9CPyMmFiwS7lc5HcVyHiU0fgSm5icT84+tIAccJcmks8Rk1o0F2b5X0/b2UI
9xRyBviXTRJafOrVNPMG0eMVZxtE+tbZOVNkP/RNAH26C2g22ya9bfcn3617tbOslEMHTZCnrvcy
qmdyc+QE7OJptCaZnqoA+ZTTmq0eq3mwnyHXus9c1El/smQj4HxH42XmpgMUlVvF01QFPU2NbhrV
K5z99bBKR98RGxX7dNeY1QjwqsCcz/IyHjeBMXt4ZEyOUdvBLnRMcEzpfteaLiw6PhO/wcodBM8Z
It0n8qN9fIH25Kqj0w7hMSP2tEOvNL6ZVhKc0sD6Dv0yiuM00htFWXqUvIhBAviOU6N95tOurqQ1
J9l6zkV7dLiZHwKd2edZ4jvxnaC95GUCZ8wh0YG2D92dmla/W4+uHK8rOkzZr0YhBcQJx6NuQyey
89jCZsDL+tfz2J+i18vYZxJ6FmCEaDeUv0SvC7truyyWsL+gnh7LNvxKd9hDbVUvws8fcAHxYPUi
f8Mh81VDJvtdpPiXU+f3ifancZDX9+1lFgRXZJJP/3kcnPTc2wOrtW0ftkxrfVfRUWEIA4MfEBjK
7nFVgU7wi+i94MFhb+yhztgu9Bnx53FyINEW3cWt8vY+pazgavll1izH7WtjqKYX2+YIH6cu4ljH
E6u9FaZbBrv/FaXl/wUe60dhBY4AH9e/lmP+U+ufMVi//8DvQozvLs1ENhI9SXvX8xfGwe+dRcr/
DUoBfzaaCvmW7//mDx6B7f2GYuBYPsAC6pKVoElI4yGKCPPL35ATHB9clgcUy7OsvyPEuBaSzg86
BTKIaQJLsLDp+Z7ktX65MMrIG8zI0OIQRDPXqDkakbWlZEMke7PksIisOWe3Kg4iwPSAFYo1MZF2
Oawm5Gai1qOxrXFMr9nMJe18BSB0h+Iepytx1HVBTJZeEsT3YUbZliW/TdYSGDXYqpykk3XgIfGW
rKXfxzROhtuEB9utBJt95+PyuQ4xs7PsN4rLaEN30WFARsCWD0pWes07OO3Nymo2JaG+K3JXO62q
DTyrZOu44uTl+dqrum4zN8O8JipZrOxFIJ4bVe48DH0bmXaknx3CLmXtX9FpYl33hg73cqbJzYrj
82TTC8Gh3SWQqv1d6Yh3hG1Opb1+I5Wn9mkVw0PSzryCJDgdyYW1d7MP1ieNzejdr6H0LgTBU2G1
X7yRy930zGaXMFdvBko9rlTsfgt6z7pu6/F97jDqm+PEuiYxrt3aw2M7f8UXcTQoZmvz4HmsxRm3
wkWyWqQg/pRDu405gTPZ1sabLNWwC0bxntFQriWn+NSdDl02lSBVxGPoczbCoDhTgchgkfPIxKOd
PGcR+JrW814orVnGVTjWHrP6QK8fx4MtPS6K4kajP1sDKES7tk55Xk4EUOWe5D5L4Ky9TZtqIUmO
OuchSkhhqORXBhLyN41r3s3CtW+mziHl18juNUeDmzhE9eGbHbjkSHCz36YdzTwkRORb03TGPutq
dZPnoXcWozt9NH4LcFTGosZFMHIOr/Lh0kTpjWlVkCKbgbjGVIEWC6GH5bpEvo6z9r2ioXONmH1v
1f4p7SB2WSFE5dVsNOKG5WmA9K1u09LzOR3O9yoq71LP3Bvh4N3OeTwcnT6Lz3HdLk/CNLBvSa4z
LjvTW+YkTA5G9pqLrr+CFXM07IX13Ns6vfe8DmgBybDzaCqMVC65uqQakA/EvC7BWp7b1LuxDOnc
t6HW1sXzOBhghi2selNMRoxlXnKY27U5u9i1kQ0h4RQ/cwFI9Pyym6yi1WeVuB2bFqyngMnkHOT4
ReMEVYy6MRsap2JWgKGscb/GoiA36VIyv+56eKGsLcYm3GpPTSFxpyh2cUyVgQdHKBgwXyecRlad
UaDPFCHtABdD0kVw6Cy/ateRnUIoTlIZV8+kLpsY13OhWlCruVo25Gap1navCuR/AKAToAeCIeeg
pnZ2p8i5WasQL5DCDo6yd0xRJMqPKo1nn9fFubszdZQB6MIhCIEYvKpcgcpQTOJ+iFsr7E2n3EfC
nexV6WA52baYgaJdkKP3vZd2H+UElyDMbqxywkoJR9x5Ne1wei4GrhhKe/FTho2aNnTRxvUK/EfE
scUeINnbvYEfiFUfY45Dw72zYb3Fm+WlBuEaue34azylickV0hKBAF4KVI0eiQcNWOLbQMO7JE4y
0Iyb4hVNb90yySmP7ySocU71OryO0oJPH49OtA/7kSixTZYWArqrZnoRQxwJe1DpnnUkAtpmb3UD
HnbneykxIztXnJQk2K8vhU+hQj120b1fQEbHVcsLdlW6IZ/Q84tSR9kdpwBy6gqSFG7x+eQatv2a
unEEAVi2X4ai7CQz6lhfdaWGbxCpOTnmI/svhUvOiaA9m65+TFrvMWrHF4XisNFFPX1WzlDjfI6y
O5FY3PbiEIJHUbQPLA7KXd9r9Tm0a3Z9opXzq2XO74PbETQ1u+JTYAAU84uNwRELXatvzy5/brNy
W9OCC0gGuc8vcLFSsfeNgHeUVOMSzhwM1tOccW+mJrO21B4EoHmHqoU36OFL3cJyz4Yzd+1PfStH
jxaIun1gVMrEPVJWD6PW8zCYgvE4a7tgEpvwd473TkY89JBR0LzpTfAZD5lnRe8EMCgrAdOE8qga
GT82FK/0ryxoQS/PpLTwufVUka1qqFxWnE4H1sxfR6xvasXmDAq8wl9NfryadzRSEjwcdX/btlN8
Iw3c5r0YqVgW3d2UdvIYRG5yp9hgYxJgb2fMpofXKRs/A2Ot7irDROvuGa4e9ZxNd1PQ5NltT4HD
14Jx6NCl83AMIOEZq6FT+RdaMq07AzMSg3Tr34wtqHwCoYn6GrJ/fM5iouwgRBxIKY3ognQdtEJ9
qGyuL9XUDR9B1A8dodnSQ440AJJpmiAobxUuYoVX0uz1ESuYwXB3IvM6Rbi4h8bsPueDkewpZrG9
nS9JblwsaAXcFeh6MQq/eSxDzvRrnQ7FN9tjSu5JyL8MtU0MmSoUf+M6ObFodJtlAzFiCzBKrOhh
po38iviGfCShWeeXohpVSsaqlO7STNWjY5uRevHKkHK1RPvjHgpZaZ9oOJXvpdH0d27KqGWWRXYp
YjxYOOUC7ylrLOd17niCUMLHTdLLp/DF7Q2yD6MVIt1MGWmZiciRsj33EGBS3NIRbhHxtNsjKjgt
QqFcpIVuMA3uEWWT7hT2Rgi1xgT1kvYX/TRGlnGNLwUX2hhqfD9umM2E6QywB4tVl25Uu6+zpWQY
0BF+zinbRllbnnQ7dvZuFkI7d03SZy+5DvnSlWEolmBrH4gNxnWgCxDtBd7xoGtRd2PbaNgImzz/
6Jh0izucdcZ047iYRO8MKqvxlgEk7ncGBkXFYsSbqIphpR1uBrjv6So30kGsYoVrYh82vhNe4sJw
pzXtHP2dRSYoPMlqdswLtYgziQafeAZWkfLeL8cKEkxiTN19AAa7+gR1dE25O5ZbOveYakBYFCmX
vE+WgVA8bJIUDtd+aGv/kbos9y7h5IKLJeC+7451fDDkLA5McuOGugT7wPMsvxEz7gesVGoP1Gdp
VkTv2RgJVc3QolW7KnCtnmOi6/DjyZYMfCH65m1Ubg00eqJGpRPmtZ4GvPBNcG9ywa8bHQfb1sW0
prOqf1FWV5/zJA6fEl1TuaOpyCEICMBYOiFQHU43BZ9wydpqUnV1wTGi0r2QMvEPWMBhGSLCQAdF
/pbtrQ054EYBAyD2G4knObRjvc8oXw7APkH8JofuuikBvSQ/GioQT5PVx3zM0+SxA5y67mEUyVAd
rUmxsbfn8J3HHDfLoBmwWPVDJMJDFpvB1mL++FJZuX+mlii7nWV5W3vWuKeQkXy6DwKzKWbnAlhA
bYrOOdezg5HQbh9DN6ZTPC6C80Di/QsPjOQh9Ozsveqqfl+ntVXvBlZIZIWaAG2W1dx7GBYcwUoK
h8PMhGjZ5zygWFgiPMiY5oetqYXc1cJbPDnkJ5s9mYEwuHIi8Em6ZBux1JrNNyn54HXdTuVbpae3
tjbwQLVWDJmzNG2nxt6dgVTALAQL9Ifh7J/sZn/eAP954vmlpVWQPjVLSBpHWWZ1C75VNyc0lOTx
778Me3c25vSAe2y6f574+zkvyiAwhqM3NuQBAFIk63qq0aP++nXg2f0ywC2fryUx1jMRMs/9/DqW
b9gtu7zuOHdF94U+5OjKbWcmgnBSlImNBtxfyvHAr8k2pw35r1/dXt6t/xY2lncTZh5GA+krj+n2
118zHsLUgHTTHiXtFTtyNO2DrdBUYZzNfEl1dqdqIl8psKfP6VRiO+E00Zs023K6kN+PGdT8ZMvB
g5YHYz+Pt6NXlkdX1NhcTDNEyk/mFpeeMcTZjW4ablWlNwfYjKISE61/+evf6M+/EJOw6TGym5ay
4fT9/H7OpIO9rOyq4xwvy2GoBaSI+jKmHhTum88zPsyUOP7dF0WQMaVlKU6mroe74idXQgMLSvaI
9LxoOF+EJzhLt3i5wlNMedyXv36xZaT/+SPjxSwTdLbFnyTlIgm8faGrKQQWaP176Au7yFTeHoeZ
NZTT2O9jauxQKtv/4bf685UGAIBjiHIIU0rh/OK1gH1jVWVN4ynbVLu9kRZqJmd/y+kOf/0bWX/+
0AREcaZIjom26Xi/fGhhirxOQVN2bCXmP+pY/U3QjVF4Qf0QHaq9sPXex+7l88gb9E06dELeAksC
h8yRr/t++qssQh/klIL5MH4/Hzbfz4p//Vf903tiWdhoTDwoFm+Ls+Apf3rzDRm2DSV2xzSKTO9Y
qa69ZcPMsPS3Xwdmv+M41Fsvhp1f3nu3jnQdhiyIWWh6ZH1JAcSbMKDh7Pvr/MED/eN2CiAUqfNH
XuiP//c/Hsuc/31niP7jv/n5J/7j/50oKHyb6+Zfi4KrOPrS/Kgi/v4Df7iz1G/C5MIwvcX8BKWU
T+cPUVD8xo3cwwFm499ysFX/A4aPKOjYmIr8RaxzF+T9j6IgPwG1nwr0RRP8e5xS5f6KB7XZ9QjY
IZQBLALh4gP78Uta926mQQmKfRVY7HFCiWdliorT6IE26BmP932df45oHCEVqdTnGKntYkunY9jg
H3JfsJy8ikqZPidRFIPCm90ryy+84MiGMoL5YDcR54PGdZ/teSBYMBQZBecpiIxV2pLrTv3JpSem
n599wIgfc+m1z9FMwnklBbcSWn/GW0zWLEM1tTiyLtMduAX7NDa9fd/poT5LXZQnpDeeHOT3jyF9
guPGso3FIT7b8lxhgznT9yEohqNX5BFJbDaP3EiMs5nwQixsEwj5kYv4Fzl58MTpud7nrPXPrk9L
VB1XZI4SQ6WM4nQJfgpGZT4FzjSQyRQhf7agRoRkXgJpg5O//e4vlx84u7w8NXoMd07vptfA16mV
THQXX8w88SSpPh+7Q+lxEiLr1twZFdtbssvxdOdzl9sx7BVXNCExg5gYQOhx7p0cLzZy4AfBR+Oe
ftSAmT8OBg6FlO4QliVTstLGVF9H40JOrU2VV7vAkwRDwggij56n6ejitSYhCHcBzYQ5DGqQYGvo
lReOSM4xsSwSQTnVWrucLNDB7lgzgQ/8iNoFS+hGZNaBUMrmQD0a007pmx0UydZcyic7nyaEWZHt
0bibSWIV3nZqzYpmWgsvdGl6u16I5n1qM9SkRDPfd4x8b1VqDZ+ttndPKCPhGVmivIMmZD8N0HCu
UidN2EJPpmfsHEpJjO0IzAEChSQgsvYS1zkRg6ArkqUZFu2i2rJZZAJ3SpmfkIM9Cs+T4eSwSr6b
nQqpMTGGrcU29JUYcvaYFw6yhimj4VDa0A7i2QCzpTjr2YA0iJbRTxHdVK5JcM1LVXvlNEpcnBoP
l2kZ9gTiEcRQp9lhroqBt1Q1LplBLCfYy8OOaSv1qfwOYAHn5hy8+k2RnoxUys8e6YYzo3d2wKFk
8zaVln/ddLxRK8cr8LVVPdoZRh5F51HqM40T6AQoguDAOnal9CyOGr0Js7mr7W089c394v/BDJNs
TdwnG6eqXyvIiHB/S7oA2974VMtmJIZXnswRbLVHIcTGmeRNm5J9ZpOx++6qCxr5X+ydx47lyJqk
X6VfgAXSqbdHqzih5YbIEElNOoXTST59f6yqma6+M93AALMZYIC7uIWqyMgj6MJ+s89eoyTdlkp0
u7r2WzDBfnJxzECT92q+wPY119JrH5tW/g5TvGmRnW+p1emx/IBonB19WyK4+K501lbGOB9fK7F5
T5W39Gnzrec0PXo7LURebWjKBQHg4Mvp627ej+aEcdLJ8OTT2oXtyuZk7ZQJJK25Ly/kEj2Y/MHw
jMZV3RhUvhMAs7EiOb1S973HMWsV02gUrGbTSPRSYxR8KAg2BLRoCybeSwnSF1lo09ywmkBtq82Z
rtJgHpNkbyveHNLvhTEy58CYsuOHXHNV23EPc8zWyoCXhisHg7qff6O5qp2yMmOHd8Pla9GPe6t0
nb05OCYqeUM5dwv4APMGbQExpM8V3p3o2eetxWwzBCtNvekuABbUboAhMRjHOEOyK+vVjhHxfEO6
yXwMsnb+wHyHy0Ck7XAuhQAg5Uf5XSSCaGdm+LYkvBVstblLqHTuwefj9Bm3EJL1CGLR54G3B/Uu
CbgemtzToMDmPD1MUco9jFIyAGydL25Q8jHXMQo/gLVq3xyBvBi1E9gRHIq7ktHHtnCqAdS/1b4Z
hcqZwHDj2YiMVHqnuGvx/nd3WWYqugvJOnzGZKoJRoSHGScUeYPp0pt58daKuCNRMx7UnBuP3EXp
baqC/GFKG/imdAreApwv90FV2XdNdZFpf0QWmYBOg58Ghj08M6kadh1UU7HOqOY6Eqc3rmZXmfJs
82261bItLtzSMyavKrROjoYxH4b9u2/k+UuTqvqGtzm/x1bkfFC8wT29IYoIagRWy22cAEJJhgkh
UcRzh6sMmKWGAbjuIBOB55orik4jlW6dUJ2LaXbWyTy42I2H+dzinEvJIPDRzTovdsVczo/R3It2
DQQwfw2AsGI6G/vbMnEYYhXlTJq4mLG1eln23eSJOoIG40MqDTd9LKid2anld/tpat/1VSp2wJqn
g7Ck92Xh+tx7UczSR1B+otOxqNSKGFVPZQZhlItP+m6Bo9AUqNnuZdvs6L/zdgAI9EMSdm6Mjzau
90EQ5MdwnuJ95Cyj5igqXplIz8/AHsVltsGtrCycuyfpEHFbM8O2jrFpfwMdpGrS0vknbX5NvqUz
WD6PjLVjIkmhWVH50PqXUQbZDYbiCV2KtRUo1y8bEyRf45yeKqeNb20ySfEqmqOY5JgO8w/NeprR
4WjaBuaPqr4nx2BxpWnS+akWHN5Qu0p1MrvWA46bD89jZn23CtjjPo3wTPkxwW365uMfX/XxrvLI
Ba4mQdp06hyAM44OR4IQtnghNqeffJaaXxGdcyy6YshoK8PlTB105spnf8qKn8JGT1I2klSZpIwM
yt56T/B/eoeWTsvbHkGKxES4G2NgykENnmKW7vAWRvHnQv/i0QrODZSzbSnAQQ1GfKgaiyoOPucp
q/VpaiKqMRgAmfR4rwOlZwJkkmKNvOUhOSh6bc9jlXmPA/E6Wj+V2GdVSM9OknHoILvZfcqsvKJq
8kFNoj0Kabj7Bp461qLWyDZFunRtuULfxxHfaYVPG7gdiE/JnvLMKKXYWWDT1kFltXeF74zPuZyN
jZeH9GliRUYKLHD/1a7xBLpsOzoTJm1TBPe6c8trC1kLPSjNXq1pEsehLdW2HSr5XbVZDimHegUK
4ehE9avwzaMI4nZxn3wPnRh3hO80DifPmx6R45sDBH0OJqI7UOyXXJJaQTkekuYjrLr5PBKp++0T
3F7LyL2lXDM9l/BSTxQxW59ThWgIeSEQ0XocOiAr02Ck56Lk+s1JMh9xk5p6MeDE6WYsDe8KUYiF
hHjcJ00bYqsxUJ/jyOj3utTpHQ5KubPiKNz5vQUPJvPlDbMq5pgpxaxW5DAk6MZvDE7dXSqbqwrs
/mCZsttMFob3oE/zFUDD/AIgJ18hwF84dKabLKyc22IQ0Ocky3ptGg4wkHxv+ull6pNPJPZvaYW3
cLy6XVnjXOMJTv2HWkocWo00rV3SGGfWxFJBTgIJWzasq6t6GiscmVplHCPCZj77Xq93YNWNh8Ck
HPldyznwT0PUjXvfkyGffV04vzlk1WoPHMR6YZNq9qMm1++7NPac5rLh7NcGefgNccayCICxG3UY
Eh9hDPkbZ1bzjdkZN7mVuQ8cJqcTPavMhswOdlKbhpzmFgYX5d8pQ/jY6rBvwiF5KjDTHsqOEFO1
6IC6z862K70rKwKV2TjPLl4shnZVxnb6JvmJiygN0PqcM+dr2wcENSVmzPeCk/Vj3Yr2wvOK7mAZ
/bRrm2m4J3GSajg+QFUcw8JMKL1qFtuIEy7TbrBdAEmq4nG2PAFuD4D3O2CQ8mJ3+Wyu4fC5V7vm
hJLnDZlADqvYdxJaEu9gArneuiu7CHexq1Ow3E0bz9uYknv8qJFMXs08YRIhZQ/awnSMU+xzxAAy
f6zpH74y3/SKTd+VN2Lw/PsgNh2bA5gNQCOD7vQdTKn1GUsVAK3N/XfgIOrIrJfcO+gKsIUl4YWE
wDUCCETRgM5KmkKZudUgDmBy6+Cpm1oq5+mjnSg684Go9HWwcxp3H8LP3UAGIe1sENxcT1nU7lm1
fpFK60k/qBqCp5PsiwDvx5j2e+oI75ji/m6QTg5RVRvHMYsgFRMsNmWyUKOvuErC1YBzaVMwJH00
dWuQYm9hfLpFtMnNyF4XTr43lisGcd4Db8S81vWuqjkb8jc5Ufvw22SmtElj4yC8kbKJnAM3V+R8
lVJKsQnr5DVsNWy1JH7qcflSMBY/Gxw7VlwH4flk/S23cypodHCDENRsSmiMdgrIi8vIJ/OQS+7S
/ZK6wXoOU/YGM/7oa3GOwfeskIfFhsCOt5l1M63yOumPfl5CcNDWABswmulTLG0Q09ALcwKcm3QA
903ZZ73WRbsrC7Exi/EXkzi4csmhx8+xwQNwOxMFvtN2WW+9xJwpSZidvbSjkHB1aK20nlomonjK
TlnVxQ8ULOV7JyKdGzf4uBuM3Jix0yW+KCl5mGHwcyg1pmE/Wi6028i1onVAw6NNiFeROPCLvr14
IIBSsLe8v0ELEDwfDSY3tjMcHMOPXpQl1FuXVeTiaUznwpL1uK/HbvLlZhbDcF+YWZlsvViGL/Rc
jb/ASERnSia1e2jx1HKgcd8YzEJP77G/g9GfueAA/7TSB0/GI6Ad254PcjTHFRuH+RpXXfFIt7zE
EkTfNs6LvOhOvu9T+ToEVPjCcpWvjtM/2ow+92YfPPV97p5ZYBhYpTI4jEXzi5oFG5PFYgUYM3yH
XQgf0xx+xKQSwenUDK6xsvHezBFW1cSUxfsUBN4S0aT1rW6j4YMnK6VlS2IIKMsEM/jo7ceJrdpl
WodlN4whAIrx0AeoBKsgscJtKlp5tmLWfFYhU7/Ebl68Y/1M9ykZmWpb+p3/jGeWSTo9AgUVwfCu
/1JY/7/69vTfdwWhfpmIVv+1/HanquzX5z/1t79/5C8Bzvf+CNFEOZbaXoDzdxHc/xLgfPuPIEAv
5fN3uC7i3/6fApwt/nAZdvihT72K64l/6G8hZZSkKvlB10eIM8X/iSkPbyD62n8o9L5D1tJz0aSJ
D7r8z/lXkTiOcWpUotorNXSH1srVr8XmDevGju7swujOeLinTWE49Rk6X7Jyyyo+tmOQnTlTW2uF
Jv8SVJP7HbZmRasYAgmqoYOrFAaykVfJdkb8wbjnRif2dG7F4/zLUw6t9unGVkgX3lieDaNYbGoB
O0QNnB1QzNWmJGY9zOmLqJ1vmmXXNurTKaf7Yi/KgpGPbebjrmGnX08iSLdp5lvPhZsaAZOUpDjZ
MxdzmU/zbQV6+Qs2j7n2As/7nFKRHPh9+laGk7GjizNu2JKd+EWYeI+5NcG0mlS6acMo/0DxKggw
81vBc8UoPunSQG/awxEpMH51yo7cYLV03HjgaCk5vJdsjb/yKYHkaU3lUbfBeAuRNtgDROfQDxjd
GlncR3VH/G48wPKsznWsFcThzsXbXxH/S/pMMKUFhduO42Oa2fG1SxxN1nygLbT07wTX3+c+NOOf
pkjbt9TTDtxaE462GYR3KZMwoo613Jb4NB4HjgzHUEwvmT80sOdT69HOG/eoeK/PmP3Sy5AE1YuG
IrFPieyumKMi4ceMrZsm+6UbmV6TJEDGaFIk4xV89OERK3l59WXyEzkRu1maA49SXvPmpVO0NvAd
fRGw+T1lUzBv/HB8TYSEr4xOpkAupNKy7gduNts0yPK7zNfhm4NR/2JN0jnbZWsflZqLbyeHDIWb
H15XB8/oOlW2ca1miS5lkrv9kmjAexnE5bEbSR3mSatPpelEV11UzcFn52DUGyB/kCq8aSafFtWz
Jd7sjN8MCCV8xPZRnwqYPBtWbB8CCuamLdHWeCmokdW84kMoaVuq82uYzEx2jHl6JkJo0WGP0z12
6ubVQtS8FhOHx9gczMskGqA0MEvWtj/ojUIqbUkbifCm1JDHAPDK7mAmeCsUGzlF2N5vpZ3gukR1
t41owh2t1VBuazHSv1EXBO38ZzASzSbM3X6Xpj5B/an1n8KcEg1ADcUvGorQRTtuPWvXMyLYYrG1
zVpI4g16626G5rEeJ1WvjQn6vKdqVKGZ2GBMldYNcSTu8I3y90Vmlsdy9m+rsd2XoMEJA2G8j4i9
AtyBTd57XCJGuZ9jDkwlx3Gqa0h4EVESNdfuaU+2KD3H7hispDLze0mkipAnu2sO1tfBK7PzrNbb
Y/GozgQrg/c8pXeB4vYK40fa6AdCpu+OV35WRMXcubt0lf/Fbc27m6M8OEi2bloMy4jFZ/kTS1RQ
XB4cyOT8QCTsIbBScHZF228a8miPoIEYu2tENw5O9GOm5TeBq2ubzty4e85plvKMBzI26jXBMLAy
CVXsW7KYt7BjSSdPlYVEH/enGqvBVvXS/+mBUO+8GjJLq2weJtO3thHTvkebCczWGR3B4hGO624Y
qKsmJLjjewyYx4InynhZjq8x9Bn0hizZFnnX7RjE1Iw7KGai6pvagzqbjjnE+XhldZ1Hoi6e9xGT
wrsgnt1d7DNFiBbYG30HjLgJJy+UP/jmM6Ewy0j6fR42cOsjvyZSoigiUC5QF8ezuZVbhDvgjSN+
taa1LglnnZbylFfqqVAH61xeCAYOJ2JyoGYLHRwSOqU+tVv1Z50IyHVhbj7wkEtyGQnM7UIvQIkR
y++zl9a+AOkHYTuvEMdXqDfBtUODCMASBvYuG7IC5pQXf1MS82zrhrsOdSBGAWqWNwJzXO1v2DDc
t6Ey7hmsXKeUVx5xQBzSat0OEwrRjMD51sbLmbgIsnU29T3ScEYrZVuEE8Rh193ahBVXXah4/vuJ
MsTUSuGZuQC1fKoeTIzgSRzSQ8yEOAv9i8oAkYP4i9c5XI5srnE+hsFjRU7x7Nbs3Su34lQIB5TC
OaW/cwhGB80FckOs8iap0vvM9hyaW9BqyVdgZe5MZ8dNeUbGjSRpQ1ZwF5DVeozsZqsIQP6EcX+f
DP5z5klwlgN/AFE9whUyY9lYxVGZuYfBi+CCzE5Ehs7cdNTJ7XuzI0dmRtMHtxH3wfSK4cyfDihj
OBDxfAf+ux6L9Mm2/asoY6jhHZHKIqa1rMdfxC2IFoGxg+1vmNlpJLJ0ZHTRrCNe+StBafu9wwe0
SRsUOHaJQ9VH8jEujHY/NSpyYbgOixiYVPJtZEJ2brypv8XSRtOp4fc/ZejQ0OJCHG4qJJkiL6td
50L69ucufOg8mKblqLY4EN+gAl2jrDxDJ5qvVhnfULkl2GYBW0V4IKERgIQ0N1iVIy7H5sloGnCn
dnexqfwsRzFQat1b6PP2HnTqvrUWCGQDUgjpuSSlPPfHttSrcQygVDs0TvBf/VjdhOeXch3exYK5
4KMda9yIwY+Pov4b+0N0hZCFGB654oy6HlRIlWlPJ16t+19QudufbKb5lEsF5U95Igcw0LCnNj4x
HkY4Qf+UYwLgmjjlpeBKljb302D2m0mSQ0QzSGDyl0jZKWgC+jvokyHQiXuqIWKnxaT3pqiszRyQ
BFC6BTlLlvHRoJTgWMIoLfdePIEEtZPuSSYkMDt864CgGBSVgfEypSj8suaIEpvyp5Dj+CTxpa4N
HOOgW+k4WwFhD+9B972M/nBX03i8rark2qftzlOBXPW2esN/9dxyxVth47bvLdrAdlVYTTu2vfCm
ilAct5NZ+G+ZC7Ws5ljBXeQLeXtv1/EB8v+5B2usKTvD6kcjx2Z2SiqJSIKW23hgwQAIUCPy7GA8
HGpX3U2g93Mz+WJDe9G0+nVMLWjsgswVx80uthymNBmtj+40W+y7nMIAHKGS++Dj5+mGK4+5jrrS
2dhQna+RS1uuS9sZ+Fjmx2HiKACGEMRxyGsagruM0IZr2k8sv8FlmpmFUjBlOFuO8NXRsjh1OglR
9Dw9G2NncL/W9qGZO/OeU9z0SMJs3nEhdO+sANt2mX3TY8t+MzrqrPig0ezVDeTA+mQAl0KTwaNO
DLLbmNIOwVzBZSMXMx5symnWdWv8yiZPHqamKC7A2Niio4aLpY/XqOm8cVPPiXvpdEQk1XCaU0BE
8yBrHZ/geSI1js27YuTwQnNBsKGOImHINxkajaUPHtomkLdhZFl7ndW/goJZpQsSeKvZfZB4vGNj
IIPhPXxrvPZXM9TuJhW9A2sf0kCfZydqi4xXNy2DtwrL7TZtEuO5ctpNye1a8XGkag02yPgZDepq
OFF693qaYirrKtNdMUfqTl6TF1QNo6KqwTvYuvd4U8v4QvhF3vkBm1SMhm33lXqVSd9c3DRo34nd
g0B3G3yjzN0MFh47IVKSd8wbm5bvDphfemSitY6psvT8PFzPruPuJQ1Kz5iAm3sT/zG84CZ6sFtp
X2G0yyNnMP0Aw7aivqPtgHdph+Ydd3oQRkmQIu2L77q0/H0DDPF3KGWE8sjQMKBtciv9zLlgrZiX
LEdV/koJi17cYc5ciHyBoFpoSh+BshVkE7wmfenMgi2jQHkVKoqvME9o4bBL82r505LHY6zgJV23
1LtYZHSq+KNyZotSNV9stKHLb6dR4dUAbfgyWZaxUj2xX89W3XuIz+YhJ58PDmEUJx0EqESZlQ68
9QJVnJsADCuI4l23bK5Vct9lDjqpm3Bgo3xVJZFzMCjFhNc+RGtPN9XVQfg8L4UXWwaCPwAXWsDT
MvF2VTEtbks72uWzF7xbI5lRqO/2g8ZOB7Paas5xl3mcPz0XGpbrfnBlhTBbxuGP7CNBvWU2HkFu
1LdenKbXwUrSg+uQi+mdqjnVgH/YNRzGFBUMg7WgjdLQ1VbBdNmSOYVsaVjYekWYXcXc3pZmIlb9
6Harwe9LxqQQyFdShMfetxiEQ038zQtFdYR4ds79hFAJBmck3mL67UbzV8+gahVgc1tLHcQbqx2x
o4ZWunIGTHdlgTM1SuLrkDN+a6zwRsgp33iBO2Ald9NXulUnMFyoLhhFKC7K/BtJ83vpzhkNuiWC
suiIBXDJhwZT/TRa7t0Am2zdh9M2ajGJSQSglyTBFbLysX5vEp65TTF4/QoDFeWNqrUuDkewdSNE
9RxzgI+4yw0vMRotXCvzMZviaOdEu0BHe4uUBlVDw31GgyOV7ywuE0dy09wZsTVdp2hudj34nZU9
jbeZ033y9RxX2VhmV1UPM8P2tmMS3xC+wlW6b2fLBohhVnLt4ly2iohupzbzblWRvM/Y72PWzy1F
B+ZyNkh3dWMY20EaYss9LzoEWUlkGU/u/SCB1Jr4wQ4DsIctLWVQHN0OQPoAmK0ZyuAWNB61RbPf
rIH/3wy+bTL3a03sh6Oi3aTA4rpJcsZZhGoiNPo5FK+CQpKRHj2nISIz0FsVr2v4BpDMXLo1LqTj
9UrFg76ULIW0yxvj8EiDWvVeErZhkJxY0Re24tkAYwxGeUUVAH4Zc8juy9YyHkbHLfvy2DoMwoM+
MQEm8cFfa9oKr1mfWR/sgO1VGgXXXELLa5jTwBLn1AJkgcPiTdFb+CIsBYEIkiYvJwU0Qz3COB1h
O1p7DzvD3pex99BWY77Q1dXRnWr3wQauvVeDaL88YA8m9b4qfa/rsP8aS7z8nZQ8jCQfDrw1IbEm
C+YLf8kD6KAJoduB5ll3kNNF67xxl9YvAwGtx77RzpW+FKJLVgWC3TPbW5vP9F6Ugr8MCICXWOgf
CRSKVvQ5PSX049xOFv+PZGG4xmiJ+d9zQRV3lWHdsttaW7gNjI0ivL3TZFyMzCRNz0B453OwAA/Q
GKuCSk2m1KmLxjMzermaMvQf/WI0YE8IzYG7Lm9M6NqinYO1GTO6kEOcHkhL5qewtYlx9/UTAfRf
rdQ3ADTo49Dpd47F5ug3pBmG1l6b09jIlT2+dlx+Ap5h37YmChumj7qpjFOKB+yvPPX/bd3z/yHo
m4VxChnwv1Y0D2n56yv5VfzbXfvr+6dL/qlt/v3Df2ub4R/wzVxutsiHgen8R+LYd//AJQsPG7XI
sf7KIv+dOLbtP7iFgf70PZhxjKURRP9OHNvmHzb+XcyFnuX6f/6r/1EC/5/sodTH//3P//bP8vEl
u/wv4iZFshbURGyMoNGchZz2D/ux8PEyYJage5hs3yb1O4rDu5CEl8Sh9uX0drvNzCR80Y0b7D32
3lUJwGnj6yw6Cq8R3yaAwwO3ctJfWAFVGZZ7ByrmB51fFHDMnmT23+fNV4PBjKlu060LPcVXmlnG
hyBMjF2tqj+jW337HVbRtB+Tzn9gHJ7qLcMB5yuiXsVZVY4Hf8Iod1OobijYKs6OCZlKaa8/NnNM
hw6llpNVUcwnQxqLmUzLMFZvXtyE37nhKXuVQFvYIwaonV1ZRJSKrBi/49SJPugiVqe5y8TG9cZ+
P9PLyD4ckqoV0NO6sVGbWBT0FKTBLX4+vZ1oFTvUCTyqZlLeSjeOeUixlt1p4BDbMCNttCoJRVJy
UGXcR6NUPg9U3P2kHJ9uetMAGReoJ07NIZbLLriz/caxVsIleC1gBdirgGVLsj+3rb+Nko7y26nM
hn0wgTZhGpa/dXgCTnYw9qcqFyzd5XAT5Wl6SRManNC/usdCygRqbke1AmMSAF+5n36yuBuvIorx
N6Sdc4lB235KgDoAszrX+D1MXn9TTsHwVpPyueED53W6pH2jBlq+azpX7dKps0GUhwdWF8WWec7v
0WH26i1L86pgzH1q8iXmUthfzOVpn5wLKtlTmzE/X3iHN8qAi1KKDLcNA7YkUObbEDP7abyiIWfE
pi9Vbt3YSdIdSBw1G22HvPRYUEgZ9+5qGNwB+V3b2dk1opegpTmR43UJ+7foV0OHC6+fE/t9nGR+
UCKgytvxy6X3m5qJdtFovYGRVit0CY64A07OuZJdsN2WbvKD8yWKyOFI92pZQ3Yk+rziQwcX1Jvl
Rddz+I1bLn4eB4tTPiPDl2kUxSlI6HnVNDPTazaGzSUYDLXW0hT3XWMj+xuhQQda7dCQ4rRKfneQ
YEOHJmNLxXKnZCaus037I8eVEWdooTARCr61qRkWz4UfimYzEiXZGSXvWZhZALHaSn3MblKfEZDk
gyo51gFmDnaTNls2AOxJzlJKibQoJ99/ySVc4bx0B3B9uDfbKdtoN0/29IJUz1YwhdeEV9evXYxR
WzOC575qkiy+AlqP7+zZcjZ9Yi8uDeaIMRbK1tx3tmbqGpkTaKPMWvukzL44d3Yhcz+jORjuokUS
tKdlJr+bVf3VWeMJdTBbG6beCLM3dm2t2bfoTgsYzMN39Z5wS2xiqxJHiYOGpG3iGZt/rNX/m2Xv
f+FB4ukGmMwib7ko2E4ABuKfqx4dyT5MW5aDtI0ZJQxokFgO6NVO+DpW8jLSFbrWJTiCrnoraJVI
tnXTtlduIQw36WJlJjAPJDTLRG2qpCrO4bD0ChP7yy/kH6u3umHa3Pk6tZmyJk657TnBRaseK9cD
iBye5/zPZxulwnaOFc8FOuayLmh3goCgBxseE8Uf+cd//9L9xc3+n1Z88kmhs+QzXCZqbD7/suJP
Ro89NI/NveXG+EJKApe5/WgE4wd5xWxl1UwpXD9uLn6r6KCHRkFQfBjRMzGR0tVjxG5rITwnAJqn
GW0GRVFv2qwYfnJbxU/UJ0+cRvTBgbrU2DM6vVDtR9AhQ3I03MOUOIlCBOs8T7+aZqzXfLfKu5Ea
uyNe+mZD4JNkuNUlJwGLGIEvH+jbaHP7WHG+8dZmbvZb3kexjjQ1w4NHU50bjuWdYkTyQQiw+kBS
Gnbao31GQAS4uvHUXIuYHj1AWuW+7rX/RiA1OnolI7ypTIcH/tHftbNK3zLAbqdx0PMGC2LAbc1z
91rJeV97GmMLtSLHOMGfutJOH+3iXsSPE4E1SFjcINf8tfWa2Umyy53Q2pMO9Ci4gi5f2BAP2IPw
IbZd1L70wl2aMkL5ktkUrTZF5fzmbgRcsodHiegHZFS62Vm6ReytVSfcF6N3xW04B8aj3WlBS0AI
5XOGFPZDXff44uEpfnH9uroD/dfeBRTbnMzlBm1bTnKJGrM9iME5MhDY9AyzNogoyDFBN/YrX1nj
vdBa34+6zK9U5hAeSApU4cShv6+YFCWLU9M+KkEo1BQzB+faEp9wuaKnOnLqcB0Vz0zk6FvvZ5fe
m76by4/SXI6pRAQuc9tTBZt047kiDnspKeXaBV6RwhZlhgk6HvW7tbKJjsoySNZmO8gLfL/otoOo
c+/52sfpZIFTdUu8Jy5uyW3bwkYI8cbeKZhgNx5Zhk0CEHpxIckThRW0ai2rSNFEHFf8I0ly7PzV
7SSIlocKml5RwpaYbsbOM/ZZ4JNRZZtYTyxV3bJmxR6rV7SsY3ZsJXCgDeN3sKxww7LWFS3hSN0y
skEbIe5auPv5z4VR/blIslI4lBaycrbLGhqg3SbEAMTMQsD1aS2W9RZPb/U8LmtwK5zxVOmaNVcK
6mNQ3uld1RMrulU3D4Pf1OfZtNSHqz1zU5Og3+RGKzD/LxtDtuwR/rJbWIUFbDVf9pCGHJZx8MWM
l6L/cwsyQwljOjSmXm9yq/GfJrN2bztZOCjIy76Wtondr4Layt19ZwbtiTkvdvdln1SUkG0wL7KD
VjIOPrXMXLYKvtNoNSKVZ4ZsA2soNaWHOiK0HNFhxnz4zy0dXAsfLO1qCZ7GdKDhuPEpSOr4iPw/
Tw3QuPBEcZKYlyMFlgAOF1if6VpUvrtJlnOHyfExCpNm7ZWLOTQqGJpQTTieGXTTeBwa4zFykfCg
7pdYZ2WyGfCxHTNmqf0KlJuzsYYQVtlYqxHDb57fuKLLjnZfA6uJS8F0y3OuwGOCh2qCgrxqu4TJ
U9KGP80sxd1YaPdrKNRwl3ZT+mzge3yMKGjomGgq/4hV3aArkRZH/ExOeutZocYsj+J49QxbHVq6
aW840yH6azKqCxJAuHfMBRIwZLJksjmEqDXabz+xSb2ZnpSbEAdRgjBsuhR3BtY+GIfkCVRcQFm0
EMfWkHR0JLj2gckECw64I0ps545x5861ffS90Xkss9q7Iw3trlOfrcsq0/pJQj5PUU7a4mgbKf3C
ZUpUdJUMAaXtlkS1DMesu/EkCCBv0CEdv6n5OYaz+rLrSvIeY0jHCcuDttN6xnTveTHOwxgj3uvk
p+4e/gVPMTnS9IR1MT8jDRunsBn0ga7U8ZT5hvdnQhnNp/Fi4heGiXwW3M3kUZ+IBOBnqw1KISDN
nygpANKsncC7TyaRfzAJijawU1xIdG3Zf8YuzZ5S9d3W5Ka9Des82vOffJoEy7eLNXDbl5V3FjLk
y88MpmArN9N7o1m6QeyCWRb1b7A89OQ5dykvIwIiwowYX28toQlm848pDANONMIrbu2U6QXxFjxb
ad9slwTkW93lzmmYOnUDYp0gg+WrrYbuwA/78xGKIl0LemlsCjiwbymA80iCe6fQdH5jn/6cRuod
2cAKLkiMdo5+6wY87bgcV1WGnonxd9qz8nCwjnLzJaMolM7s8sVypHhzGksdBlXIV9rhs9eoM9sf
QluEMEjjH4Z+RpoxX2yPEvdVlrne0XXqG+HpWwZ7i4thZLJHU+uWFijAf1FBqGdrDhTWrlVYeybO
SEceA69n341y9xTahX2Ye5ltLapz3lOD76k5O+I8agNmXOJFX7h8nX3sBZmm6nY51s8MO8mZ4yQc
E+dbobHuQ6dBmsb6fEnbMj3LCSTMWVVG/UCRgXhKuL+MKDdj/zPkYPrWdt4Fl6qpWG1Qh7NHGmqY
3M9LL0xG89cOAZoe09p2ORpLaDNG5DKLBLHn8aeCky3SwVlFvmxPAjMwz0/Hax+K6KgVNh1AR/1S
bCgn7MgG+B6uI7e51yWHikzIlp7mjvDdPHJxsvG2Gfl0HAHMUVrC72fS5b+Vf459omUCxDh4IgBF
pZptKf8jwQ+yZ/Tw7+ydWW/kyLmm/4qv5mrY4BKMIHGAuUgyFym1SyWpdEOoVBL3feevn4fZbU+V
2q4+BgYHOJi5sg2XlCkuEV+8a7IJHC3twVFn3lriPyXHUBJ5NlXZUqoCdB30l4vSP4ou7raDERiv
cAfq2q2pdVPVQ5uuNatQeu2dGTZzThtMvHxPrIXXIHIe865gqO7Z25eVIBuHZtw7et1uyNud9vpK
pFFrpz/SHkIrOcUCER4K6sPiku7QUJikm6gARo6thOc7W4k64InlAd6/qrxUJxMbw/sFYlkoPax0
2U1WlOYl4mj07WtrnAXPQ4PYygWKEy/oKle7x9Jo3VhGMX6I9FvQ0lE1InhYjRqRpNZ0FoeGjHNM
ccVlTuel0GvpNxC5CqVxspdxX7OKQGXaK9WU299ntHvJzj3xnxiyUFW4yvCrIbjoVpqUgfDYwZva
8KdO+lIudzOktSngQevCTD4SO7xKV87VaSr9VtlB/ZXni81rZWnHla/NVuZWP5G4qJg029PYZ/d0
ovZfF7sdvwBUWl8DPbWf5EoLQzeLs3alitkJogu50seI/ClXDDKow5VcTpLwDKQYl4mK6QwmJ+g2
Tip5Rxn8/GJHxJ5qqzinWWnsJZGCfm5SmKippsqE/VRNz3SKAAQWtJCscQzRIQSMPcvQpWzFypnT
WDfdQ6SAp5O1uie8WOxw7ScHQTAEIgQm2TkjlnUAjT0wQ4JLkk0Gad9YenBjZ0WFTqufdmEGPJtS
6fylWfUANAqi9Fo1Ao5o3EOYZRERaPEMKRAQkMN3QM25ygwGpNPP9Ul7QMB06BVxfheSMFJsSP5a
dsO64dKqUu/J4/ySaXN1TtxET7JxxUCWUlRHOztnfiHFA567drv0VYnMdhVItKtWAtHnKpvItJH0
uTblDUwLnQV7acZhzdtKoBnN0uvcnJ8Yurzz5qCwHucibhFZrbXHYWEdopQVIrDy1m87clRIcsoP
hYlavKPYZWM4aUKTFZp9SNl69MLU9uc+DY6mEQSXBUVqhRt9swFmkEWdhdCPRhQcmzzA8ZliEerL
6LnLadOLSPDbZvYyn4PwFT7jwx3ncjiabOTa5hOVRbCBlxHCdC8fB+WDEyzbeLIjjkmx4mzupNkx
cmzFJQgMpHGlQRTdkDAwtMVHFGASkyOOdceCDaVHxQDrJSP6vABy/25mZfq1iEWTIfAzgzuhDVDS
DNo3nFW6o6CG7wz1NsiSLVvrMaFoaw2Ir77muDw8ysDKI+7FhPNflRwqPLwH3SKlWQxNfVHQ93Mg
9d2raI2i+ExRNSPchTawxNjzhllfOo5rN52Go6AYFHUSOdhH5BK2SrbxpkvSY2na51N7mB2uZ1+4
X1vMSUkdOXdmMbj7ZFTJI/Ev4gxWNLtQNCn0wJD2WTAmN6Elx37z67Ow+c+OwhQ9OaahdNckh/ln
GGBMCjMIhOXstXlut7g95FsTDoTo1XbhuNQNcf6lzDMkm6XAEtKkyMj9KKo06s/S+ZtUS9XgsrNJ
aifIjyS1Fa8E0yFTscdwa3hGhLJzU5wQTh0nK2VxEwDhXErnPMb4StsVJ0TNO/1d/y/j8WiAf6kw
Pn/N8/5v/+M1r/7jb8fXNsrjn+z+BFGsP/8PubFaA0CZbwwhbFDvH+TGcKoofJUu+Q/p8ED8HZK3
fzNIqzUcBfxOPOeK4/8dkjd/MxVhF0D5giwPCYb+b0DyYm2X+QGg0eDJAWZ4LD+l0pKKGxo9IPI+
Dxp6ejQQOOTxKDPADIarSqSy3LoBmU5o2OhX2vStSLf0rtfHeaKznkSqejdHyr6SBVWp0EDKz6j+
OmSrskTrAvCpCu4TW7mNDJdBEaN/gFSuLrv5LDeZBrM2mp9oGmz3ikPqtq316FDmTX1NQ3D6FBKz
vE0UrfH5Oi+NfZYe3ZA67GIZGULWuSovouYcOIWKeMONXwkaxThNDlmMTGkdy9p1QnPWWQ0JUr4b
6K3elKdRblynOggqBjxFLMvF0ocasrZ1AgxPwyCopPnQrRNiN9fxfKyJwT7ODX7HyiQ/PXDKYD8z
XopkIV6UROuexDM8PWVqUmpAfbtAXMx0SknkQMgiE2udDJVPq+HyVUsJLwM/sA7GOuPCjc8PfUow
zbENWywx7u9TcZ/rhADLnOJfgjM3kZlhrCdB6mgnqvom0mUA9qg03yG61EtOM/g6jZdJkT6Bc1RP
dKX0B32d2hVHAuXpdlScY1ehjGL1ZHsVOqO3HkncudWjht0zBqc6OV24cUb0MCXS21h70BA3T5eL
UJAlS5+5HwCyBOdNC5tZjBLtKLFwvGporNHqigEdX95121inWSZYEn5LXEXkv/VW021b0NlDAUSz
jRaJriqTsx+t/5J0F1xbYdybd8DQ+Uc9chd8s7GqR1IZ2MYclxC5L4CD5CXng1mDREnyA7xMz9Hn
idQJr3OprDM3r6MbG17VM6omiLjdq4oUuK2cvbqP5puAGFmWQTpZBb/SvGn4iq+odnpARg1ZXzHX
9KIprZuYp7DKBIvKzA2n/OYsEhoB7VDXH3Ml+U5t7toZszMlmx5yZnoWgrE275Rsg1fWY3RrdoD2
3Z4ME1wvxmYUuTPJ9FZNH3sQd61PS3Lz0MSAV7DqFQWw/YL9BnI9votFFn7Y6DrRIKF5mc14RgtQ
Gpycs6bp2KrGhVOF62Q9bYOOpn8HO5pfF86vXyw+1vZJzrc+dHABXunQJrqUWCpahZTl6BrvT1sR
ozSgGAIPLxzLz5hYYNszsyz9abAF1EhOeqKpKUfcRDE+G5+NOSxoLV1bGGqCdtDLMjbe405LkbJV
Gjn8nd0W5jYxSKzfmFOvv49zXZ5pxO8hB8yXEMN4WChKN/XAPjdIO2sBkVz3Dt39G2J/cTYbpf0m
iiU7kNLW3dEuAz6OBsVfjFrccFFAVQynmh4nLQlf2U3jMxIH0rNqDjpwLZojN5kk/hAdkgkn1dID
YS2RSajqOHCfpiDrjoyx7KxILuJVL+iiLx/BYg/Qg0DUZtWj3arc98YEmaImR+semaWjb/GSjN/C
IBl2EiXz1QIcchMXrXaOpjW/IbzU7jAHaKshk7z3F40adk7xysqLTY7/74IQS90f8zJ84Zegwoh0
BLCErXqjcF/SIq22zMbygsZGgpf7xt7GNPldUFuLkEeEVNYWK46iaN2ka3Q1mFeKtSeOqnRAq4rM
2hsYAhEmWuV5bsVV5jtMDLHfKTO4SBI1HWYZI/1twEmpcHaCC7s1MigqTUdYgBW7rbZcHf0Vvsn9
gr6JnL8WmSgZ0LdzQWJhOE2kYQmn2NmaMxOsh9DxQdqDe8yrbEJ5L+K30ozEec9Ayqm+1/fWisqj
po23dhs7QO9lejBj+hgyyuLwctajz6uOimxd04s5pVe+wxQpw0l8pSiEgMQY4dDehpIj4zeLrzTW
vcuciKtrtyVQNLKDwaewvr2zWedvahSN9BKXzuQNfYpubozEDdaW9MFotejdwGAMoRSnw7Z3TPdI
K1Ny0F09PvSFPe4LKgDOwW3sgyBBv+QoCBfrV5T0XIZ2PqZbwxqXb6HmtockzeO7nNn1bJy6W/qP
8U6yWgoyaRLX/Mq+jdKoSTmvo2mTtwu2X5jCkHDY2tURS3XtXFDH103AK2X0QeZ/eMe5K3gwqwmz
LnSV+y0cyQ9FqS+uDIJAXkfaKp44fuBN1ZFruPGcHzDHLYqIG0PDxE7E9wZ5pLrNJ0tdZM1CG5W1
jBdDowkCpSMFeJwYwTlhdCWa5XDEgBLHuzAiL6TThpBWHAPxttKS7M5WhDnHBH+ftGfNO/BXHF2Z
alheNdKDYDxxwqLORxbvJWSaXuB7Dz3EsNqGphFxQdzL8NVsw2QHy9N7C7vYfnDzcl3jnajiTEf+
KBlEBeStVV0hIsdJt7i1+W4NZXEF4TFt03YG6NedZdnUvdO+BQvlqsZSmLthrLXzxVn6d2S28640
2uG+CdmGNkrYhDICWp5Tkpq+mjGcJ2cpM7wOiQsAbc+aeFfb5DSGjVwdLUKwG1SqP6rRMI5DDk/o
anqPGTOJ95SGs9Jp/MxZbIRQbXUw3SROJPfdwhm8lU7N1ezqL8FYNF7OduKFBfKrdCrbu9FuoE+d
QD20iTvcRAPC1SWf2a+BXI4O/nII/YKkFsSu00n3ivJbXbjsq3jb0Ir83x7Q/2VM1/pBb2XFchiC
9/zjg/3X7vWn/7FdsaL5tn9v5rv3luTvv8+l67/8z/6ff3s//Za/8AAyjhi/zOU/vjYFn5oSj/f7
Lzz7Tr7d7z/1x1zu/GbbpnSIY1vLGUwHZvIPG6D4DeufzTMNX0mA3Q82QMP5TcDh6vrpFKeUxRnv
j7ncMH5DIQO/y/lO8F+k8+/M5Ssl/KMLkOxBR5m2tIj8kuC0nyhjiTqiUp2L371FzFnM1zJIPwyW
3oHKL+KRbxEmftRAX39xSCUW5/MnY4okSs9wdIlT0DyVBvwg0QkjqjzkkuEKCNwGK5nSN7wlvEaj
PRg02AC/JpuYMwWj81pyM536brK1+iY22uoDMhjRSAqHJzFrU5NTOjPn/FN3DpO0yLGxYQ/e6CR+
sJ/XE02p+hDtLDswvaghsWeRgzrXwo5s6dYFsOKVQpsyU94z0eIzhpn0sRK/JWvBD1PWLnEtw+vW
8h9VF3fzWgfUhbTjaaZ+7CI842Jqkjvr1B80TYN1ZZxKhQiDv1JsIitKloxXlpOsxAafh42n3U+W
zG9nu9ymVXIBZ9pephWXAlrCoNF84rxDEUrMD49r3VG+Fh9ZkgqkTq1tSG1vhNd4kJoLSCJsGjjw
Nib4Ig1Ka5kSWFeCyiMJH+O1aok9dMKdH1V+mJV7YzTJhy5r4QdrPxMOaaqa0kZoazALBU7WoDnX
hFF0H8FkuhMtvS5ShjDp3O9dNZL4NI9SYxJx9S/sFMSdhCbPmB+szVEtS1iGumlOqb0xaTGkPAuX
g6M70dG09PEIPFDgz6CPytJseTXFubjWkSRGW3NtrgKMVlSP0GYVn6B8wJmbKSTfgwL3lSdb1g4s
qXKcT2i2i30p+uliSGjLIoiMSGBElbtk7dKiTK/6gqacgq26ajUyobCBPXK0YuqnvBEf/qmYq3fI
u74JTboQNxGp+HQrziQe+wNV255oKxcBTtkLIlR0CpKQSC2PeO71lKRcytrhPamcmDZV5szX/Lux
pq64MN5tTdn6NiQvbDvYnXsTybE1UJ+iNfD6BirGJiqC7K6BDA+nKBFCETzP3tViKd4TETpR8B6i
BrfnAbx+wTMQ+JLi200wdY6zkU1LcG2pqvksIDyJBLjSJhukj7oXYGEepLTWn0O9xKjZqeqNKxPf
tQRPMbPa4D71nM3FNhZ99CwKuLJNTM76zkwKi6413RhuOCHxKYsZwbUHqQsACQb7gjwehT+Q7uQF
Aq6BWSBBxkwYz7w148ncJYxT92a5WHcF+CMyJ8Mktz8hHmQ9fQzTW50rGaJ5ggIfAsN9aR3CFRoG
SWcrnKa8dDOSOXzHDeXj0OERUz08/pZ6KwIOyq79ggGAo5JZNPK1jplSyc7XcP5gL7Q9mSU0M9VG
bbxr+L/uo67KHwc7CW7pB1fPRZ8Bu0cInzSkUZb+wIgMaS4M8PItw1l+X0r6RCkKkhBedQgrGKDW
AV1lTKXnmIGBlq4m0wxfTgw6YSTlgqDPdPZGNGALjUIAs6Fz9MOsEPDSrBY1dyC6JJW7oZ4dlzRF
u1qip6WPVuVwJnk2atdzNbeEuaRO+pjMGpSprpcJruVClW+63hQohG0rPyy1xoBnaImaz7LBVGc9
UUzDRvZUwG2qxElutDyLbsxO4WwjXlul3gILdBuXjvXILbU5p8ocU4FTEWImSFAL8b/5ohIMyZad
38IDJtulaqXEFz3Vz1bLboLyS5+/jqhAX1jMuaNOVRAGx7G4sD3h5Jrr1UOYMHNNFUm6mpNTxMpL
3qGamPimWtWdMvJwQTrJeoYlPoiKlyCwKenSluFq7OT4mOlw8d4iSFPZBAPHI2q9GHE5vmLNDnvb
rvDtagVm8VlPYGjM/kazneqLM0927rUUnMCcj4V4HvOl+l6HS7PGJMEfrFozKu07k4QUUrujBc2g
Q73smRFoaO+UZaVXZJ7o0Q26hjHaIna1zstBhtG+zSyS2Watb+GFe4O3Cz9yDBVUJ9rrGDQTJtgw
aFqSrotg1xZtBQ/eQlQI2t0zn7iNsMSzWWg4SrqkwR5Xptg7Ranl9MqOOgKZoJxt+iHsln9irOVj
U+P0F01L+An61eWc2q7Kq0hZu+RJal7UoBmXWtqoxz5p8vMhH9Ij6AcLsd7K7CCjmR00Lfr5KXdg
d7zQiccr0aUOWRGEYXxZihSWfqbrqyaVWqjvZSHl/UR4LRF4uszJg9NT5tteNR9zP0S3jK9gAzFJ
ZduBQ/6VQyTJjj+UdDWaMp6KMmzOw9QpY48SQxxoco15J+WGjLhC9zTVtyQAQSVYfPPXpcOGMEbB
plc6GZFr7g0nXTu7EgG2zy1tiOWqDIDTB7W3lX4Iwlmnj6x3glcq/mCxeyxK80VJlyUVCHIg58aC
tfNziutgtnH99V5l8LdNQTQ/wyLKB5bf6mZqTKI+9Wn+WrI/X0gznGKSS8zsa95DCmO4XZQE6F6L
6EjeinXEXdS5wNRw/vCkpjcvY293N0Jp2BenwLzRVWu/W/MIMRbEyxebF+nNhQQRkGdYn6cy25ti
xVKcsgtIqULz+n2JsZx4dt0qm54jDVcrN828jeGp7qk4IMaRiLPsoh4G9dUG9vhYUghY4Paarj4j
Sx0uXBItDda1aTLF2TKJ1WocBs7zbFTyld0lvpUG/W4sW1VO2AAStSXzy64CcsJaRiEM9FxZe2JY
xHSWqcLm6Gc1wm8JfvQnK2t5CUDI4CWT19p0g6tyKJ+GvEHi0gSTDwdYerRWzNGOwYC++r7T1HAE
oZT3crEQidUzCWKk7JMiWkWTVvk5VwLf9txs+0qzcM6YzlttdtaxiHDZ4EgzQlLpCCQ94C2RF70w
vtYyqL/AP4lvTgrFdFA6j9nWNVuSUwxAKxr6cMx/OFJLas5siqwaOCCH/l2JU6YfrBnHT0rnmx9N
fcLbSdoEJtLRwuLkkFdlbHWyB6KN009aiX9PiCdqAniicmAvBqE1PIAGOuPQZOT5bZyFdpkNG7zx
0aTEbbJOZ+Fz3JA4C+EmpmsZxwjF9TkfMDzP+DAV7SoE/kz5fB7XsfYtiJse2YwtyOJKG0f3CF3s
Xqx6QN5C+Y72EmqylJ7VzsnrNFqsAq6ZA/AYZIzdF1D44hAOFbMJTXjjlzEdkVqhO7JaClhoo9vw
CJD4nyY4hS7J2LLu9CJbnF02yjHbxEtWN+CiRX3WSVN9xxrTYKohucdNM7+pK9ezOuL47EFET9jL
QBK1hYkNWNNAWNuWm0Ff+zkCQi89iPEloe1De5tpwf5KfltBdCHQkkZcKSK+Tdg5+U7E2rxpA5Q5
AI18WBWa132CGTeUduTnFpIqzZ4R6EzFIXTtibKUxBG3SYW7aMROuzPbhvpINxBsuQNaxsCGZFK9
Q7hok79xdjWeeBKtjzHGVtpQPcQbVir3RvVNQ+Yiqg1+Y6buFmOOEX50bnSvzQZpV/3I9eOleJzE
yHKVWdZS7J02mZ/od2gfWgR9WJ0We5rpKw9bgxy7qv9wmQbfREQawaZ0oGm80gr01ss53XxYDhUQ
sNVR9IDSomSLbU1xObYWmJK5so5IcUHt03hEhmv0M35jjZTgaqnz+3FhUdlURQAWqOVojDYBrgGG
yq6bzEMvrMnxSdGcz0nNhBmuEaNxDmCnRbAQlRtbzFbENlbU2VXONE916JIM+pndZA1+QBnfV2lN
ysFMpMKiyDZccrU6cMDgtiOST4/OUYsWq7ofaboupHaeZgHcxTTHWKhVJF1UkMMqxQjIMsJEnGY1
wQMDiS2lUdNlFC7kTwC810xIGMK4tEqUX4wuz3dVrKdy26eVfpxINh22HWnPLWL7Nnuae8dtz3Ot
j95TmjQBeVXAVFRgyVyZCPL4kcGb5aPeW9nDiGTvO5728oDNdMLRGfOOFpyMS2JWm+Q1EWWogxRW
9jWJo/D4lkacG1oM3YDHGRgP3cKdG64yedT+MAaCxUEYWOREWda3jTMS0NlhXrQ3eKIYsHuNY04r
Gv0Ghqc2jmDPNJrMjdAfFGUoGxrH3sGNJ0VPpoP4qjEUMWxDDk58sCktP5eQn1dlNzBCRh3RNnAh
jn4eoGtfl2U7PesSu7kha7JCspCS7YKNlWMeYmT6bUyhn+FTtCtPK5PvUkG1bCxFqwynZPuWgt6j
4aDqHkG7cwD8qylKv0By5H7H4WtbWsCLrUBjVmqdbwLoYS+X1y0vwDWNws4WI0TlkY5Coizksd9Q
IwxSqbp0S0UsB4slhj3oYYCQCuu71CJDjYzI4nbEv4muryn9zmBqBP2em4CPmUV2UVJjt9VIi10j
QhguJvyDkI4t8WrZgTRMWCPmy7BNx5tCNvqjXuRmywKLPhi38BOi0N7rYlPeDVCXW7dKEBoV07WK
tAk1vd3LQykm9yxQ5M0wn5j4HW0N05wLaXhEfUH0TRM7iPubbIX0Svd8QSckvDJw0Z6weL/TkLKv
Hb39qOYovQkHwle6Aaa+JCf1XIHaP5sI9r47bKCe4gL1TVbyT0Svkw8EOmlv+Y2pdrNIaFRvsqqJ
iTdqq4e86XQSVAKn2ozubDxYeaQdM4T0G0gAqnVlNHypVJ2+BD0xm56pz5hRelW0L1bKMYgBIB7M
XRGgUtsTUjk6rKTmBF9D7ORZ3FfZd2IDmwviAJgsh8hlA0tIRWAawKU67rKBaTJNHPeWDkgn2RlO
TVCrPQ6ccVbnudfHeCk5ZjIp+Om6Z1ZOFdOdWJEOunFGAlJ8ZqT2HE0ky07HV/vaSbEM/tQjh/Gn
SeOhGFBG20iUOSbsaFgvkHSUkLQecKbVExdgyJcOWPO9smMz8IXpprPvtI575g7u5B7yemwRHBQR
Q/RoZfLdCS0C7EByji0NgFfwPAukoR4xmPakNb81uehK0ibr+BZYoDx0vWXdiU4ntSB06M31A0eO
9AwQ1uNVVYvUMT41FoMjczhPTk3GcjD1i76h3hjmiempO7Uel9rUvWFWcLr9fy30+SPy+b/+OzkK
pVhRy3/tKDy+N6/ZJ3D09CN/gKPqN8s1HBevHum+Uhngj/8AR1mPHQ6UBillwlLoCf4QLRjmb0rn
9OIKOES6Cmw0EH+Ao85vRJmt8U2Gye9SJhbDv4PDN7/Dnr/XTPwLH6H8HJKmaLawDVs3QWLB+uQK
Yv4AUrp9oo1paqRbxEgAlWvDcF8i8PfQk/YXRQJ+hWrMPNLxXh70nIoahAVp5uEAr1BDUWAsxrXL
uFhrjWXFxsCDXpRn2an32HVScs9qAK0dcl/nWj/1JA9SjvEFlvbyTSx2fyQIiU7lHqENU1wZ98Mu
FAG9y1TRyXTbsRIiSYsruvMSTnB+ROzLd2xedo4Ii1oGmuaTZtx0uH2IABqmqaCJidpn/dQAXaxl
0DbJMselrZsev5cun+plNJ8CRatZG2njNe4pbDLDCvHJAr/2YDiSoN00IjcdWtg9N9dG6rYYCyoB
NB3fwCAKMZybTJA6lGdAjbVcG631gkPULj0VXden0mvM7kC0IyUWhS+IOwmuI9X2lIdGNA15OCSR
97ZYGsZrOZB1eGHKtWDbDJCCkXiSCtrbk7WEG0sPsE+8dnPXBOlemL0Wo5yO5+ainNca73I1JHmS
vgwOD2vT97jgoUEUTabDjmkr6xD4dexII7QMTrqxSt9SdIcVRPFaJj6TAaN7Av3vs87MeZ2uvePc
GfHAUWIgxhymlqO8e2OeqspjN2mmbbs2mJuWhYFwSfIp2MuQrNGqmfSQE1gzPeoVHeigdPKNZQ3y
skdMhRW1n+gDd0IHun5MZLbtiRJ5qtdudQYDatbHU+W6g6W694RS9TE5dbJHOfHniUNwGwJLxDRn
YuqieU385uB2Wjjt0yLar+tpsq6s9rrGkqHCcjusKy87C4twHa3YMbz2eIX9KWKKYr0OkW68i9Mi
Hiw2ExIYDYt7GyzumRjWkIT6tPzjVjL4d+wJ9Wl7yKVupd64uDkBd6ctZDxtJ/Npa5lP20x/2nIo
rFZf69NGxEGuPW9JxE/BptatikwTti29avoPedrM2JGKwItPm1xepfj1zHXvC07boG4VwW2+7o1r
mMO4A3LjHRxP2yccB1tpaLKr1plMv/enrRYQS/eKwO4bHwQRTARlfkSgAG90fu+6seO3nD6Qvg9Z
bnLUYTxMHqvFvcpUj4Cjb0Y6AyBjq6NOjBuPozxkM27ig97qyWNhjvpeFPOyVbFYLkK3zTgys/HX
kxnUdGqParyc3aIzbo0mLh+bEZ37QF+yYQ9UJboWwvRz4ebFfRgl2y5rSWClWLRdcD3xpNSEJ1/q
vUPYXOcUZEvTvhRRrRlocfXNavPlwhxwiXgwDKSVa7SBzo+oxWqElvM8kMJAVoRMdwMNRQ3HviEB
f8yTNP4WaHV0N/aF/JaS94UiHg4yOhsRKC/XcUp8l2fwyvQ7166w7zC1Thz7sJdZzpnEVrFcWyFT
5aVGV+xjN3cKzNnqbCYUgrtJ27Yjs1dId2eW+U3QRqDxmHlxICD+ei2pnS9aJ0HhgzgCzGIDKG5x
cO6REts2f+3mf9rEOOp91eOjy6fqpjWHbm9UVbr7/5v7f4r8xL2PVPBfb+4Xr2kbvX4f39+rn+jP
33/ujx1e0CW+6hCUtCgZP5Gcf+zwJhkChi514dgkRDurpfPvO7zBDk+rlGsplDUEkfA1/s8OD4JF
nSNyRWUKvIP/zg7/yTILkuuipFdKN6Q0HQYHRokfN3i7HAO4QFBlOebnbk7M44gYJsyblw5R8AZW
0k/lmt/X9PvAgX8ClXzEE61flO3wbI3J175qrmSzrA7/oSf1qLtJUB55pjRiv2QbIukLbLexs+fO
Qaehu+kzJTi83/M5xX5IvnpZ4ajWPHJTr3+4G3/MMz/mIPycgnD64xwLM7BuORZdl+LTH5foWdQt
M33BxL/4NKLt0uCjaKobXSrv3/skwZ20IXTX3ijUp+4nkWeocQgecLX6rYEQj2KjhN6HuSt9owr9
X3+U9SfKWqwSE3Tz7Nb8xxqR++MtQ1w05hrKDL+Qw5sKKJCFB3zqZvTujWvQVFuGXiYHKiFqWfmA
g62nSwFpG9bRPkDjeVj6ai9igtvxmBVFfqnZJsk4dvMcauOxlOrVhBNhTSM3ofzWgOJ5cJo0rBb1
xSxChB6kOOwCS0f+RKC6haPO6wbKToQej34UzK9yWL7WdQzCp8CYUlCyX18DY71zP9H2qHhdlAMM
uKT4wqP/fA0CW0XDbGmuX5IuG+FJMPKJStKoI00fG1L5XOUSBc2AzRw4h3PRRgz5dzpC33/9RU4f
9PMXUWs1JFWbuqCFy/j0ReZomsI8RCqedUw5IO+owzT17ITtmm2fvdHQchQJUFiWHZue2gx7hvRL
1B4ZX7bJXfPW6pv71fs12fUe+dnrkoQv+UzKf2bf/cWX/dM0L5E48B6YUleUCVmfntIicfAqdVO0
1fUF8hV7gdLHBzHo97UmL5GpPrR9eZa48rBMch/X+iM10BxKBSkbaI+bBVs28cMKV4C30HsJ+fcw
VuS3//p7/unuEu/sIonArMKrZLPS/Xx3mcoUkLLS/CHO7qktoSE1B5Bjsr0e1wNBAC6ZJ2B2QhLc
RjnHy1Av93MOxM4Z+9dfZr0mP97gT9/FWa/pDycgHJtGlilS9APqPify+FLXYLSwNihX9u1fftxp
Tfr8ebDouhDcKYJTPz1QCqbZWQiG8K2O8ZcQCcwFXeP3+chTIe6NMDMpmMpLfyi1yANDiW8gvc44
ZL2oGRNNQjfANhxz1Adu8Rz0cIcttVJJ+7DEKLuJXcg86jMmLNDxrcsE7TPCbDRruXC6VhwSiWy3
Moqa2FGTrpbSIDivP3KChSiBH94KUV9ktRbuAjRem8pt2wNs77ylJn7BsQNGD89obTtrufn1jfh5
MVdivRHS1CXUuzQUMTA/3whg/awtO24EKm+StcNdUl1N5P+l+eWvP8j882ui9BXIQkDHB1nr8frH
W24vBOAwC0dbK1HHeEjfC9sAqXSo1lrWpku3jZ6SabwX9XLW9fOdNZtfA4fkyKENXhoioQu7/U6b
9KbQUygU9O1dc7kSYr/+nifnwM+Pys/f89PhXKefOjTBnpG0SCCycQe/lXi0BzwHbNA0LAyDj68v
xocXtZtsKi6bqZpxRNbPIc25ELCLdoXIhEq3qbYOKPGGy6Ztcj8hdvCAVybYh7UU5wu638d+FCVB
e93VUHLYEFVPP1pHwbJmVsT40JTtSX1AZU7DNqkygn7ucaYOq47zLQlCPaLP8mnqktcgqogOqsb5
Zbb7RxNFor/C4x85GmlUw2GzC/o6PBaS/GDCzB9/fc3+/BAx7diCqYdtGgz209ucdi7jhlW4fmgH
JKCkLIKDF1tqH1Tm7tcf9akvdX1gTzMHghrwG4Ren/bpKdHrvrVK1x/MxTon1PuJGBfrWEG9PxJY
ITYZPK0s5ss2/AgVDqwStQFF3mywY1c2/jIbhEeuULnhzn/x5dbP/vToUBrLW4soj7fp89iXJQMt
aSS2IEvJzmfCzGztuNRf/uIKfJ5U1pwrHRSK/B9DgUh9ugKNmUI+Q4ijU4dsnFZltB2nfmATxhRH
K6jQ341hVb1mtf0lGedbu7XIpSo54YiC/o0lr9BLx8UWrdcNCvjoItM6DFu0Kv7FQPHPvql0BJsi
j8UqLvz5le+QBGeTHQe+I0tWlRgTS0JuaATuE6KPJ7dS7XRAIofUgV9fpNWM9tOdIFMJdaSUymZX
tj8vNqQZdEsZloGPn/AxGBVLDBJXt6TrxLwb5h62uf6LjzT+2WdKg5QxkEj2GfvTfXHzWRdooAgc
qoM953kiquJqOq/AG30zZrTP+7eIOq86Eq9JLF9NNFBeoH3rUK56kVaWV85UfCTYQIxSgTo9/PqS
iD8twA6KTMdlwFVkovEW/Xw3Jo28Px15mo9V0EeJTY1NsAsSXpdljGhUSBdywniIIGvx/kbn/SJf
2rKZdrQPfm3IddhguL0DifogFW+XT/ouHDhA09J9Q5LXnnbi/03dmezIjaRb+lUavWeCNM6L3jjp
U7jHPChCGyJCIXEejDSOT98fM9WVUmRWCgVcXPTdFFBShjzcnaSZnf+c77BU1UR3m/oLfk9v6/bx
bsBwfqQ0fr/gBrrIclOCt6VEaupp1ra7r3OpP/Sz9WJ0cYirfMdAZGcxd94OJh2d//wJuOsq/9NV
4QmHY4vLJpd7x/+4v61SAteekbhhN7gPorRv8WQf3GrQsPtNBSQH1W47O7lsprigA4s/qe2K+HnR
bVXc3al2vEOhYTHQIPKkuQWpvGWBx1jplfqzy7AnLH1CKobZnuNO0TsEzD6UVAy2owNbsMzPbmwB
xI6iV7AdFYXc3v1g+i+GSC+NmOrsAlJFxmqQzVU46qhm6B3vyZq96oW8aimRGPhFDb28LorpPGXZ
OS9ILhFTfx2UCjWTcWxWjXulnMtay/eSM8h2omxpY1R0aFoV4aUJrGqt6cZGHw0SveVEpRfNF4kF
yHbC8sNfkcdtvoyU19XFs7tQGKO+/uKr+Ms3YbJd5tbkaLemCz88GXqnoh1BUvBkikAuB9s9DPVB
4pipv+80/6vt4/+DpiMCyYMr+98LKDf9O0+Sr207/6iffP+xP/QTjxgmJnEaYDnt4QNfy7y/6yc2
hTDQCmz7+4iEv/l/+onzm2sJVnkM1g5GcUv8Sz8x9N84WYDvNk3BisT05T/RTz6uGw6PKA8RxqXo
Zr1dP24V/yXAEQR7iYBudB5iCZ3gLjxESmJzuSbwYe3TH/Xlh0/q5o+Hwb8XN/B9f3jpD7s/kRlu
nuud3PpWTp9F0lEBnC2HJo/eRml4v3giifWd/PREYhUHn4iChVhgCfHhmZxFQ8ZhCwbGkEFFiWWk
Ap98ZDh5It/NHXSFOANH34IvKIqeMbY7oKE3uh0OTv9M2IQGzCV+AutxgxJ6aWdTYPaFvVF69InG
CsFHBdc4rbMTRN5u+8+fFYrbX359dnwQhlBObLrhrQ+3sWgxCDsD1laMRzxJTYzmm1ppiP2DNROj
XWw0KCjVOL+nG8Ze6b1FtaGYpM72zaNzpZfP4KDjIPP0F82qzolJwUSdv8UurlKCy0eUr2wzjfy3
okTcrdY8TTxC16wTTlPeLI+xFPqDVuk4FKOiPYDCCech3rgLLnQ9yADMD3ZyZ9nZIZ7HN+jLmxw7
5oCtZYroPYvT/JaA6V2DvdiS7xgyyMJOm89TOi17Gg7nUJmlS5+AzyHMaKgS9fq1VsuBdYk3MrQ9
3swEQsGir3cvsKU/OLl+W2nwuylVSO7wYxVnnIHza1Yqd485ZkLUU+1JgNTcWLLSXbiDfhtaRp9e
08OCPoguDso7p2gbC0sIt9G/sMjOnj0vXzaWn3U34wB7m0RkdaG62vts6sIlvZPW1x4RRgL1K1Qd
D+bnKY/8rU3ZxltjUxQB+kdn0nYaRTJejTq2943uURpCv1e9ozhquah6XgLHIqOkythpldu8p2n2
nsa1c8R14pPvlOMOWN6t1jUtnuPkIqI9jFzUhSR4BxFAbFy+GhsC/8FgXh80WZQeRlDKYVF28tLw
WIL6+gG7SHX+5wtS8AD66XbygFuttzDaL1NaEij8/Q+ygh9jIGrUbGz7oqAsIAXtVK3HqyQPKi9u
9mwXzYc0FdN5SXrtc0LVHFYMT4LsTGVNC7P5OIkhWIaIcWbfe1+nypvvzVwv9h0oz8DxO/0uoT3x
EzSG/tKdIv3b72/hv3q5+rdpp/+pI/9Vdefp8u8XtbvX7LVTyWv105r2x0/9KxIFWoD5PUDpVYbj
y/9jSXP83yyk6nXvtwq8P44EIASvsj/XrYMFihMlz/vvIwFh/sbFxLjANk18ATr7+f9g6O85H69N
5FRC8Gy8mQ2wpv1uCvjh2qz1ZtIqTXU7vYTLs9eiqYsuRWEjcHY+NxcXqFNvumnonL2fUZy7kdyP
VVjSQHLVtb5GU4oARSsGcICjOZlnR/p5GoBFY2ztjm2Dz51qHRlkfSn6M6PRHbAYk0SAdEe1n1vM
8+BgGwo9Y1sbcfFY0SUzxrYNU6BfRzqTIXT0fVlyo2AHfFnSCauUQUAy3uJng+MCSGtA966i+Ixt
03kzpey3seuP+2nwIZLlxnIpyb9sy2bJA5+OtG0j+/xuQFD5gndGe52rqSgf9SJy3spcVc9wHDDq
zmKtUi3tiINFbHXx+6C72aeCUxxOXF2wFgB7y70904DpvtNJOKaz3Yqz7sr+ZZ6bCOPjPL2YnjWN
m5Gu7KsUUqIelpWREWSoyJkGuRCYMAuFKBc6WUxoeACMgQ+pNRpCLpXZXENvl1DJjd5/aQAIxa96
5fHUT+tZywHfyj7eSAuyKVQL+8VTBgq5GhM20ZYPLLzrzJWoWw79EmquP5gnD8wZy0SFWe1I9r0N
rLWcou8VzUVCqY43APS82ehTW+5kVmVvpurz8wLz4YaSL+s9MYzp0e9tcH49EP4KMJisLhr8mDVu
q5HYVTE2T6wClGBzlsEhbeNZIHImyVfo2ECfkj5WT1I2eRzKxU99AGNWfWc4cSa3/AbT0zCq4qZq
ZHKbG12GTjQr/5CQj9ib+hQ/Z/Hk2itsGUpymFLHivPDRXTpVTO0F44xGlpAhEYzdr0Gce4AJCd7
tTuW1w1wudg8GW7DCMWmzI/vzOCoRauc/tDJIWu3OK7mZkPDhBzwXXRU0TO1xY/iw7t/6jnc4wQv
xumFPZJ3zlLfpzbVb6N+O6iobLhgZzDJHZM0mqoQNEyqjWugqSBwzGYLYIfcPc21w95inHzGkABz
qxu9xzzrqBQhrDAgvnZlGfhDudxEdDMXJPZlzfLJlDyVjnkDk0adpkFP2n3RIdRuDFKML9BH8pPr
asR9jLp1vjRKd0OjIs67a3tTXaQReLxAn1b/sF2NW59G2Bc/ztg/lkZqYK7vtbiBxNX78E8bUZDJ
p9faM5HydjQX9Tu91kFcoCSaVEGMKr6zFkGiCMSw/6yPqfzEFM57cwbPIvo7EF3TNf5xxJ48AFf1
qR9Sr0D5opZkVob16topHWSxxSJO0dVIhbkPNPlaAiOZcfD11kU70FUOfJopys5sm/7ZxtvyBo2T
YpqCopFi3/IcyHaUFPfmIZ/FTN7F0Ve4pD7g14scQCAnKBd4kerU7TGpckgYggn3AhAIuyfSmObY
Bqj8a7AlYB00QtEIqKq+Z6yoi8hbt3y6okmd1iMycA0X7GttaelrrjVadBB+UrxTHGUQmYzNc8Ud
ztRE75IvrYO+5LqNvZ+YwTwlfg+WCPyc9aXty+zam13Hwi/spC1tqvXwWVsqJP2KA6+h1/7ZM7L4
kSsKsbX0uSqrdql3LCbzS97PBWxQTx+DVqeLElNELPYEzSs2Ve7wJWst+qbjTgYzJTLbKpnyKewz
g3gKLeqDcybtudzzsLHLh9wnbuJlmnclYi4IumZke9Hh1n1OZ5OOSnI5FBrrRal9kvrUX+WDr38j
1rJ0Gy9remLkhAlIe7rxWddF/a5MScQkl6nQ99jacu/JAioBvhPDmEZcgepb3CEtt9mIuY1Z4kou
uWzdWR3cqLYfvAj+aWiMPYVDK6HC6jpVbbusTk6mnX6OlVEeTCCsGyWa/rWY+ua+HwcrEN1MfdJk
a/cWj7MSa6l0h2DMF4wYa4RutfwOrzCGTeeQTmZ1Q62gaDF6zQO1ico+uoVcnhUWl2Zr1KO3NcD/
VZTwKiu9161yglkOA/5JUs5LeDfxCpwgvnnMJ1Fmm9xaKLHA+WK8E8Jyr+u+MD9r2lDeEJaEIiin
/qmIJy+9gXxKNRHEYZvGDnusPmdFOR2qgthQ0I9N+u70DsO2FN7CVlskFXvDUIzuQ6z1w7cJEE8Z
2mUpP9utBX9VdV2LWpcxq7eoeFRBOkU2RYO1W26LQUKjtIcZaKW9RDd9Oyw6ppwoHkLUIZ5a1HQ7
nzpoSCzceXTQIXLuROkXgeVH4z3wnOmE/wdKMdmoB3RCwLaGN2ybyLPZXav+pZvpbQL3y3RqY1kl
3UHrfahhlHMryoNa81pJ564viACYjvxUx5ySo5jOKKCJHiA6OzqlZttDveis9ynJwLIlvhcg8xBh
G5o5pPMeigdnRSbfX+0pfVOxpe2NFJPaCkOCe0nuEXMNaItPKqe1ZVtDqIHrY3c+Z7PaGs2j5di5
GczE2JrjaEWg421UTYssLhFhwsGzKYPYLfplRxqtnTZT4r1jlq8TAEjKeEoaTwPip6vUPox54U1X
C5fPe0QWkj7qga2OlRSlCiEj12dL4edefD075HGmbcUA6alP6K/rJwWtmRuigx+RZkeGW/o2ASBy
l9tGQRwlKkJMZvmX0kvFNy+N1AtN4104LXP3pkkSyhxIrRT1LauJcNqRc+WSomEYQ/aWKsKCoArR
yZzZUFZr2qOVpLBRo3FI68DLe1mFQqbDciU9QpTbkgsGUbDJknkbR8o0tkBopmOTauaVNGijBdNB
4m1LTAu3OOfQ7OgvZvfVW8/u0JvpimZCVhzLsgMyyhNhcHdE07zrZSmIgixV61+OS+OfdSXmmW7S
Pnkrm868sNtWy0k8JuqtEQqArPLr+TOnRJWFM00VmLg1b+FpgeHZ3dPIUhL/0nGhHsnaQdWabQ6e
OZ/ypQE2isRNbrqgKCfnIi/biOhg7WGQd0T3xCZqSdf5rfjSybl97ol9XxTMQQh3CU8QXSRrchVz
fmYlodRXC1xqvo1NZxrZde8aSbIxHVuFjaMlS2jkqnXO9LiUR7s1oFz2POx24whbka2LKwuWVZ3X
E0W5XNoFt2kAsNcDd1k4tyMoE+itq5vephPi6Gmu+5yNss8OOFLl7ZA1cQ1xSlAf36f8k2doiXN6
3RpRfAnFt6UUGM7xK+qXvBWYHe6iDpwoXVqOokaRzArVTr3gOhls3Gy5WfT6buiykLgHqW6V4O3R
2Jje2rE9nvqIjycg7rSsLsHFfiITvvCMrJO5oRa3ykHcJgRdP8V2Vn9FSxHpXa5mHhfxuO6OMnCX
UBh7VbyyUYjucNnO8dnDm07MQuI3X7lhdDECcwFJRB0U4RMe0LOCH5aopzwif8y6rFM0QjL4VPXD
sOUWaL+WvW3cjTlRA4w0fnGbLJP2KKTuP4lhsvdi8P2vPWmqR1rEx5Nn29oL/E3CrpHMltuxznpi
uwbbBUsqYQUlQad9SSp/3oyl7h31Kp4/wb4soK6xxnyiw7pR+HCtAngCNew5TPmUsk8LPC7RHWyI
BTtlPbeOOuWdHq7jKmoPlBaWZPEHDuj1kJhHsnBOsZPARAH6JmvEzUoSSWkITZvpxaKc/ISJDz2I
qB+Q9DRjnB72PsSvgWLCL11LuxnqYQ/ficqW+An7SJIETjJOrQFsvU5X32IL/icFqUwMVcuabGcv
I+UCaOe1r73C6XEPcyYKD58VPpLsmNBXoibkAo47IS7p2nuW02h4dzYxGExfXGmMcfGJ2pRxRP0r
+ZNNN8dOthuVRj/iVLjbWJDb3U9UthxN7icuzIWo8zkhUTMRr7MAPixNzIbVrF0PscZ+0Flvlos8
mqNb4vMSuGwPV4bEBk0T4lxYxEX3CdXAxbbEWrYVOj46MzDLAQAGeSy7ndNNRVJXXiZLzfaowf1N
v7bRlNYVI7squrBB0iTX3uj2DinEKBoPWUfXIFyt6ha/pdTOeO+y5mGmwmvZ+4QzzV03LUl6pJc0
zZ6pyGvLg91GdAU3uTd3n8tl1l/9NMtJgM80yHzOnRjigDvFhssmSZlRzPc+QkNm3N+xzWwnmQaG
mInJhPEs9M+mM3QqaJnBwFxgrhxGqT37EJFrOR5yz+gvrLk02q0AC3VgzpXvFXxsoG6RM90nFeGx
45w6mb5LaPHzgEj0cXZZW8DuA7D/tdqqXHQ7CYdDC1U8Ovu5NH3Yci3F2jtC8KxdpBTd6KKS/SzF
JlXEbjasDGW+JWEKk3jK2W43cprLy2JVyQN8rjZuE2dUXnNR6dUMHJwWn3mj7NJNnliknG51U1ds
c/QR1NEI3MyCg94N5WMC7zd7M7iH69u4VzO+tIaIKj2EKUe7zhluMun7LxmbO+C0s2qYavF2yNC1
6bwcjJh6x1MC0hVEPMYui7JBFzySWK29i9dqp7TMX/wMvupGYqe7SXK86dQVNZ81c4IzVejLTdbF
d9kgcbMAHsaUU/gjiITFHLJ9PjlQ41NcBSehoEtxRWnRN1q7NXE03IyTERLDmpApkvnLHLemeewY
N7Fh1YfuQsqhv+8NSVeDE9OSImyKzQdTahYO6eKujzG/hQT78lM8cceya0GfI6AzU/IVa/Hw1rle
v87BPJ3spNOWa30x55pD2rUUQHQDZoAuNmO+D28tVizSmEYyxyzEJbmGIQ75aR33WjXoWkgfhF/R
PZpMcFhaHXUWp+W75NGfbicpuseOFuo1ENW0ryUs9qPWFRpeQDeidaHoSJmViwGknKqPIlxK27ym
hcK8o3DW2hOgKI+ZmPXlzTT4OJzRaU9cl+qBT94/WNAb+PnaNertuHTHRq+m17jT46d5TtWnWcYq
2xuZIS4G01i5DP5sBL1nFC9xPrigplsygIDDGQiG42A3AABhCBRXft/TJLKYBEZ2Gm/sCZyUf/Kc
ZS43U77mTbChjNDBOOyHXRs5MlR2SlaLoJ4+hCPJeJ7Y0nf+mBj8t6mb6wv9f8ZyQhu0cbf9e+Hy
PqWbpfxRtfz+I98ncd5vvvDoO8OoYOO//FO29LzfViMzZjVsHr//+fc5nPAwP/MHPnoW8Abmd3+K
lu5vzFSFjtz5u5zJXO8/EC3XnNQPejp2Qcvkt2IbgWkQ35b9wTbH2kq4BvDzwRoSmGXtmAdxnV5a
EEIv3GkkJ4MtILRWDD4A/ukxHfP4AgA0MpOuyCWjoyBaDh6Nvh391jyk7ipyKMcaeMdl6U7JL+Zp
67jsz3HaX3/fdV71g8YKQtJRqTcbBz8txsNsGSuxSKd0o4pCvUFFEwDsLvHnRb9wjTGy/sVLfxgc
No5VNqws8yGNO4I5KDnA06W3W+RUb7Neq8PFL2hfNei0yoV9PZHU2aDglqHv+gzAGrs9zEtF0Fuj
N672JQyRNrkGVsK0qeHTc8zpumCdvIxwx1FQUdNPBcLl0IHbbECytkWKsqWjUSl4LsgntHg/02oy
QzSXo7ypk7LecybucRzo8TnnEUrl4pRui0aUF6Wv15d276eXLaLQS9KPdAtrTX1ODY70c0kBaNuo
rV59mYdEPzJd2WsqA9fsJxztRkN/tMZ6OroD5oPCLEheTHG6A96BRuJ3OCFq0T+TttH3SaVlO+Yy
az+ZpN8nset9LbJH24muybHfcnpsWSvCsdCeLdLdJ1Vk5cWc+Z+6RWh7mzRMO1t6OCeOOGdLfFmW
nF2aGJeNNwMYQFDfmyOdaoPnvqqSdlIKliscYNkFLbXaRgzz9aQn9q6Tudr2mE4DjSaXi4YQGy45
mmYjSI11tJgcU/VDG9cPBX0z1BVEpNSbcMCtKjQaQzOJ/hkhg5m63DG+JX0fl9TJLWLYUyFvbcXY
0JoxUfyKNaje8sbA26SN4mTj6J/HuKUxJB6poEFQmg9MO2/HHkgMd80m1fpTNPtMdz0x7EBePEyD
NtxO5cQ2rCRn3Tg9SvnYHPREezCqadzSzuVjVec7Seo6ufZ7/KKDaRZnP1nns5mx7TwnOnqVo+9V
mkRHixBU4AnAr7ImLIAlCX5ID3JzmMzlgTpo6IbxVquHIRiS8riYLZhVTru4QbiaJxuViYABaqnn
w09FKjuNcaIHU6rSPanaN8utHlTOns0X9l5KDzav96ATD+8chHRR8Fna7F42Tj4cHFONQS5NCnNc
aKc0XkEm6eHL+8BJBp+cMN/m2qa4d+ynquryoDURChMbTiinsAyonOZRq5QxipWMn10v20s6mo1K
109aDCbRGZll0EsDhbhR7mmum/w+Mw0tpO1tP43WPTBITrzepDFRSTAk99mV4024dRMK71SNHKsy
Ha+MJvba2O5tak6A+gC+FBNsC7p5aS4/ytK7Sz1GOnKeHtSUnuyGQiGVXA1ssigHXMLRHbZT9wQ9
49qVRhe4en+XIH1wAMvTHabCbaX3rzmZ54Bc32Wbi3AuqwdIb1sx+TuZlF8AL24VW62wcFFY2aEk
ATHEK392kr2xDJx95G1Khy/xievJjS+yqBKXpSNJmLEjd3dx5FT1pjbr7o2hlc3nXun3UzdTXlSI
O43txy5K8YFXK1ZrYHS90aFilZz+Tf81KVL+P2/rOC0dJMrCt2hgI/yHctQgZM+KnARZ/wDzK6pe
k1ZHkQscVpjIw7bM7VsvEhS3D5BQVy/nodDiZEU4t8gN+mPJdBaAhBxPIHr6h9Ynf74AVd2Y1N7s
GbZ0B4zjKUfNytXPhjvpR1/27Z2Myv5m7KnGS2vwS4wA+A/RMgMO7Ql9CK3OuCy6bub5ohXmvLWd
/GEGP8Q5Coq2k1tPyJbJtm2AWwHrMyg8xC+BDbe9ErRPBrrHQURZBRUGLT6ELMeHgEs7PcZrAXCm
0e+nUUu9dXVa6f26s59LRkJutPC8yzgjLx4axEhnECPM5UCwjyYLo/7mxtUBwUvtYSmKQKMu+tD5
6YuptRbwmeiWGqIKUk+k7aC5jhvO7MN21DLjiKRUXS3tr8IM64D8wwKKnUPYhst+kk3EByevoVmJ
oeXrCcqvb+u0dOgg4hifJvbphz3QzV99NsbPbsTfl+qfXunD1oLARAXgLDYPQ9yDrI38r8bSDRw7
aKdAXXtzBJXtkw0V1l+fvA0dhOE//wrmzxPZP34FTE5YNdcsme9+MN94dUWpQbfQmk4KuAl0SzDL
6ju5qqoujZFEJSB15PdqadQhrzR5Fa1PkgQZ7qRnkTz5I7JQ3dXPDnbKW2wlfghOa3W3Qvy5st0F
mKqhp2E2FPEBpbE6iGnqtsS6eAhW+kUrKY2gyPkb+Ft8dzg5grItb/k9tG2M7PPP7/fvvtsf3+4H
s05mFdCxEUFpmuyiu65FB58ZtEG50pbgn1/qZ0P490/W1S1D538om1r//od9mDFyrFToHtSXut8U
gv9mtq3PJi6usLWb539+sb+k7fgGCfn/+Wpr2OSHV9NS+lynOhMH6tIozrTNTwAz+mM2xu9GSr+2
dHJ1gzicQC4Wy0FpDDFF3oCqcGJ16WcQyPkmQySOfeHICdRgD1ouWjG7EzahNOUrzO1RDxMQK6GY
KQ3UgRNumryd0G8N/rWayprO1M7TuimR6/bEYp/yz+9zfRsf7k12/IaDtQW6Klfjz28zL2mz01hH
Do604yB3Ij0oTZGzdXO0m3TQRLHpZZH/4qv8uxv1p5f9sKcWCvy8Xo8mo12bW6O1392cEjkC+Exj
kXMvqnm6iiA93xTrLgerQf6LG/VvfwUeSuRGgTp41sfqkUI3pq4pU4CRKWiEjiUxtbtLPB1REClb
2xSNc217OvtN0/nMU1/+wtf/N5ez/+Prf7hz+tHvGN/H1kEV/WezS6crVUXmRSkdLmwt/oWLaT0p
fPyeAfvafMeGII334bGUjKnWqhrWo2122dmAy7VJO0AR/3w1/c3TgM/zz1f58J46eF5DQavKoVRA
kkbe4KarLOrfSDf+56+0vhVwlTan1b88DBq/r5bF0Q9LNOLO8IxPheMfWWd+8Y7+9jL58YU+PAc4
fwBXLVqL1aRxv6ajus6Ea+191IxNOvfmfR4rBsPxuj2W60ZZNKr5Rczpb47Mlq67ODk9HV8RZ/ef
79IISphk9Gce8N40h2Vsh4dGWMYxZRZ6aMzpsW78PIyH2AVxOrN9i6lpZK5BsqjUXjU3zbcNHka5
7i6qUx6Xn5zWLG6MVDxlLQahf/5uVuLzh4vN0g3mpx6iBL+x/eEy0ECURuXS8quRR6sgBtPVpKd7
qPkroHC5nHxn2ja9fui7ZGIwkcIypqBhl04523e7okECYHvYDtWRbWq0zWqDcRdnmk6Dscoh4lvT
jPFRl2uTgWmdDHeQK1iH49nsUdSl0d/WLDV7qyaScBC+kpQwNvMIIFd3Buvcdd3d72/5v02D+lGC
+p8E1TFX69sPV8eKNf9OF796Lb/+n//9qNRr+79u2tf3r13yk171x09+16us30i0C11nVXdWKzhX
zHfnONqTT8yHMP4fRHIWqO+KFTY7lCqy8Fjz/vCH/6lYmb9hyOPYh6/cMhiSiP9Esfp5jcSGzFkS
fvmaZ8RRSIT457tPVcp32t4e9k2m/Puxb+drCMicbk0/bd80f6Fek9rk5leLpGP9/DxdXxnnKe4f
G9me5JH94ZX7jmPsZMPmdaw+2qWtaTevpYAqy21uWGROGyOHeMr44rloMkx4k8URNPDcwuyDKB91
Z68XjSGCjtv9JULmVzjRGBhZxhxTuNgygNBpPYFkWkZdfxjFaijDDaOpDelzrEYNqPI3E0q0qea2
2sO1cF9K/BSvcy38p5IEIxFlMQy3M9aQJsx5Fp7SpMjTjUerahYMBhINCLx0R+oO50JZ0oFWp3vi
K/O4oKov1VsG3iNRJqVAtVGHXVTT8toaZ4q5slvsfu4nn5jnngdEdm5LAq9BguZZB1rsRI/aAE11
u8RafZw9MQFGmb+6NY0HGFZ2GOHFUYmJmvUxufGS3t0NU0nY0yVOqBnVU5qWuEwagtMQxu8HRrt4
wQS8dPpEbOhcQVH+XlZrWtf0XYbehPGAXX+MONXzg620d/STFAHIUnI3TZsF7SReiYsTLPCtk25D
Y06KAjWn3VdRscNPOWwk5DroIv7egYoddDbU0y6pIa5F3Xg9tr086z16zhK1q/m863foBCUTGIsC
SEmPPYMMZgpj6m5zkAphN9HyooC6HoXeGfAsTZuIMXN1bRBya7R9fwEAcpWvEkG94YT9za7EgQp4
GDSISxdJmWMOtYnrcoZI96wu2nZggMjwjAjzsQIJ/N4YQwzkkcEGxbHaFejGikCZTO/mpejysLLg
LMbd2gTogbMF7ZPpJrF1Lynj0AK4zxmGAkKOmabVveKcygmoLoxm6GpZ3Je4t7xLZubGWzWI8l25
c+bie2hsk7rNsb+L6/yswz8FU9zq6VUmfPigszzFOsUopdk0VNSWNRhhh7YRCO4NiOFFJcu2tcd0
CTpabJwNmGrHCVL8sDdlMTByom5ndVnWFB+LUthXVrcCdNl5F+eiKw3armlU3uda4t2XttbKUEMj
CyXAYLG1NUPpG0C83qXewpKF/DQPtwJADEGzZI7pwGjw00hdui+d8mZcE5jcrqRroh5ITH538+jp
R07pVPk5lDiegV+IY26MQKAT3YuZ4hTWQ922+Bc9x6PJxvZWO6s5Y4oBPNkU12ZZD08+NjACm76L
48eZhHmKNasdt549xvJiHpXxtZYNrS9maTzlYLX6vSoNi7PhGPmgnwW0SbOTOP03y2xrd56jxh1G
heWUA7RBl7BFawYVE/JihfMnDz3trQC1pHaiv9PYUfPcmIEdp+5dD+YIyW5GrSwW7Rp25bsT529d
mZwNZnuNrlm7fsb1UQ6iOAAINK8di4JqaeGYoHF9481OfvZVmm8WQ8OMoTccIxdNHbJGXhE0625k
pr8nOWOxtqagOFIcgHWCLZeV6+Y7QRv7zp3LZhevSXvkDbWHne+d+mUSWwVq6410NHRMxm1XEMXi
FAU1Gs9Rl0/fypJT+IZZcXpCUKQoPKPgGSJjNQ81g1DbeHOzMb0oRF+cfNdFASunasNUWJmhYVSd
81XWs0E6w61n6NjgQbkvtWdYndsKl1eAF8Z+zBN0MvrR+1vaGcA1JmnkrSOy4YJA3tfGlDw/GLda
6zQ5Cn3IVpcDJDCbfh9arSYtBjgbp5iPkvKGPB04JtvszYBzVHRH8CE3HwZtaYE7zbk65jH1C0or
+6tu7Lt8m+CJAq+h5muvHZIA4IkA0GgCPQ9sqGc8LeI3b8iAo1a2d6AlmTcGQCYo0pFPYxLi0Stw
8TEOxG07jfwLExdwPNJVH+F5HOPoALAe3GxpXzCfdS8b4RD3dOxvrE7pFWaHZl+0MoZJz5VC4a6Z
TwHbM9TgdlmYeqcdAkeozbJ9Z76AFznO0ddcp6K5XOCj7ahp0rJp49lDfEkM/Q58cf6JvrZ8W7im
9xUIcr+fUxO4CGeUdG/LwRsOTeNk1nYYBu9Kqrx8osYd7MdkMBeBfflO5tm66SYZvc1FYVj3nSx5
zKqlShQoaszKnEadNkMpwoiBuBa3lF+0y2WcLiaWeP2tYdKws0s6AwthDFTt+eHUVs8azsYySKYO
QmZOY6rLJJUE3j4tVykIjdzDbyhT9TDmwko2kZFZFG+4mK9npxUImcxWZq+6jWD+ru2DbchZVbsp
lBVdTRpD1rwDKeZZO52BMi7h1fcqY+xg8bFkUr4dPas9ZRibNLsd0NHTmLeQXPqD/i7diXELSO6x
Q5Zk+z4f08VPArbVOK01+LBpvFYOiOLceMVEGWxr770BUE4Uw8xcEloM62SyTpkdP8WmH2+lGrkA
opHHM8YbEvFWRyOdtiR3oK7ATWTpjpwRbaSOsVNzL87JlFYh+XADh7Gbvk8xVaxRP6jLovOAu2sG
9XTTlAdzhyeC/r9237gzFfOFMW7ZC5pBhwTPRGF5jIqBD7KkDa50+GALWUWXtTfU+6hrHkebMQZN
xe1B+ZQMsNVgPOS0al+jCex5AnnI6w0xhLx1tqAR89D+v+ydyZKkyLZlf6Wk5jwBBRQY1MT6xs37
NiaIR3gEPSgKKM3Xv2VxpeTdGy8rr1SNa5Ap2XmaG43q0XP2XhvFzEHmpEqgib7vrJnXtxLe3cR9
t8cSrYjQZvL2ViGzLfmByV6HxcwZRLu88JnnnykXOnxL15uaRr6/Q+HY3ctMRRjr+w6BYx2PH1g6
yseAwKSzHZXFr27yJfP/yjk6JhrfckWaCwOABnqeT5DX2kOusEkCO/5lwxo8SH8OCTcshdqwzcZ7
wLA+YfKZk97ji2bnLBJjnyRdxf0kcvczcnR7Y2wx3VVRz7nfUnWUcb2FPCVRRXKNwUB/SsSQPSWR
45/t0DjPKL/inyXIPHOlEVf7UONpY2Fy4mPe2/4p4VLb62XKo21ChP2JV4UJJeB7k+wbOyz2lS2c
VzxVEXJHD4htNU/RmsDG5GsgPNggdYiChptQV/ck4ljPtLDzQ5Z28zmf8mVf27N5xzhenYd2ri3U
JTK9JXKtg7c9RBjUbLtALp0yVCryef455BJwlAqL4lFjk3iM0gYVapHJFOpIPKxHSvtdHhfdK9E7
9m2c1vUpjR17P6PyLNn8ghE1hpbA0j1iZqqKAAx/sqZnM1bewdSZebCA21FNyvjexR13QVXmnHvi
Wt4tFJUcudvm3fXiI00Pxk99cqvDXN4IoiiXbWv5RvKceRWVe4pumhXPWeHEyW7wqoJrCrTeN5ag
4BnjbOLozsliNXTkBZB3L3mYCj+ubqGIpPuoxJ8pGImuRTX3j7K3CLhX/AZ1WDsvKJpMsWp07z4j
sZLAtC3sp/dsEexvQxKYmQWM6JuqC5GJll2H6qyOdoA2lh1ws/Z2KLwc6nIETUA5zCqcgnWmnvcC
U+kOz0f6RdFSbi2p+mydLFgTyQqa633lj/qoWtN98NIujyTCUW36U70vNB9Czh8RiIRpbuHOJEji
3eS+IengduxsM302LvbNh3nK2vLJkmMScHJf8piTCAe8dewkOVTQ+pph4QmDxiYYCMRZydAwuoU1
/1h5Y/I8KSf7tViF2DO0Qv66jF6yH7TdPahZOB9DE3nPwzTS0Zy1iN6HJYmWbZ5loAqJrfuaRpmf
LOm5nyBReryebQYUflRyerQpUH9qt1lOydig8wIG3z7OGuaHXODPULB1Dqua37fJvp0KlmzduQMa
xcr+LCBgMIa2pX4OYYT2oDdbzyUhhzy97dXKuE0qdJnGnXNnHfrJDLSmShCHZwNA+KNyeAg3RLHG
OXV7p+mlzdIB1MXb60GidzYN++G5cUBBoR1tFaLYIE03o4Uun5F94PC+B2JG76iSY9sM7kcJmWFf
O5F6VegAPpFnVuvWU+2j9r2HzGLyPpXdRnVheO5n+AEJzyEqLWl/5kE6fkvqKD/KzM9e88VY745q
/HAro9n7kNk8nUw/YjyOwuZOLK58SLwQlr6TTPHBI2C0nTG7UlGnN5PwxkMLQPUwcAk/TZCYG7rC
8t5Lld5VVrB3kDDdZUE+n8gCcDaDGfLH2rO8C9TGoVj5UW8761YxtpuwyxIEUiJIbfRC9ikO10uS
ht+GJP1Cxj89DMqO0am3umK1Fh1UTGmiX0NIMHg6VNkODlfCSF+krzqMhjdQpsm2JL32LS+TZBNP
0r3gYW1OGXkLD0Xj/Uo8ptK0+qLHlnL2Hto9QR5Zpn56LnnBWTKKAwNl+byYqD8tiW1vnaUfXwuH
WInOKtLbLvbz+4Ym2XbWbUfkiaP6mykG5KCx8RxlUqUPhgbAxlVZo1Y6H9X9wJn0ezsL7yGt6p7s
K/TLJBLpO+OPxbEJ2rfBnjLG6KGYKQ9Avm2nBkW+HmexK4Z++QQpNa8cQkjXRelSA/W5eDdpIy7G
0MUAMhq9Z0Ebf4sz1nwEx92RbdU8zgk674xa7LbuE+Kd6BxfBjztTz1VHiHGpe3tFvw0J7yQ6hJ3
PPKmY70PVDN8y4ifgHvUZ5+zhCZC9gJx9A4B5Zcw4LBGz463K2NX2aQ4jMhdYk8JSVZb5zNnLCBb
u0Wl+aVGaPFa4kQ++SrOX62G56pLZcVJ0NSbEHoqGTqucx9EtjjFgRk3lhnK52lW4pJaVf3LGyew
wmikBTYVeBh2xZ63mmm6f4VJwQlr0JU+20kH5nfBlHGweNCcrVuSY7Pq+wKTHeKOZNNYnnrrJwU8
NYwm56kgWPg50KL7JLmd3krwW7A/RW393nVl/DmS0kHnFflnfgZ9Iu8XVr/X5bfcP/8t/ce76WnU
Hnh5kn7kfIXcxP1uZC1fG1Et6yIImk80wGojYjt4ayRNGr/qm5uESg0tPGsHv1BOpkKNsSUzgfcI
0t3ZOlLjevBNhxi9M5elMP3nUA3m7FydDR1JPduuycoDbWx8D1cHRAfihYiOTL3rgNFHUlTWow8M
ZJ0jb1o5wbpniWeW2jQ1cTytnG6RPZMOaskFYwZKwnk1jInzWv92YKhiyn4Z2wt3SPRnUnKBt8Lt
R9Gxaup5fis4QwJHx5rRBRkmFL58Qk3w2+Uh0s6rdlQBIOXJwvsQUeY8B+TF+6sMPQLtn655nIm4
mGgEJfWrV7W/ut8ekjaY688FnfCvhhr0mPoWy1BsLRugw0TcGsvaS7woRUJjyyHCbAhmnEhkfCBg
sddjTxbUeDWzUIy9ssg0p1l3T3Y8in1C/smZVDlUJ1cbDEJwf0Mayk0xEBycDuFjn3XeXezG1Y2d
MHBdud7VVTPFxdHva9zfHo7YbJp5HHDW+ael0kOD/MW9blPVrmj6FuEWEzciZnjTrOU8DXN4yZI5
BfQV6b0Txfb3lMfnu3JspPBF3VT8fNmeZWr7F8MJaicJgnrM5+Ae6YGzZ28eH4vYIiMZFCBUbstH
S2VFKMhpSt35wr679oQ+bBnjGa3UyOCxsOr8jsqugvnPenUhBFvS7QJig8Uv9Qiuzjl4orNePPpv
S79xJ+hfNug9uYpGLR8oDUpvXaRFfEcCLCnHYwB6zkslxHs327iYbVdhPPNelnGEmpfMnV2/9EXN
ptfos6fpJa69QYCbSEAPd1p1HzlUuQvumaKD8PQba2z8Bzcb2gswCmyJgCnuU7AwF1tZeEPjqAnO
A67pA8b6/CSw7p5xVKpz5mXho3RKtasZfSYbUfOezp3p72iudf2W+RglTQhWZ9saax5Xi6fybeLN
RLm0ywbrF0DFRNhf1pIURxMv8ZNkZVrJYMC20KpFrOQSFrskB1SkfXshlZfuWyoCsEZOXoWXqejV
w2JNpL8PLWOR1ELTIiG8fU6mDE7KV/mL9FtWQTJTW/qNEHsUzStEC0SqgVW0xSscQa/Z2Lah5gq8
g9uxmfUN1jFiLTjuYXjQwnoJe9Ot8nlk/jJXhNnaaL62+VROD0EsynU7h9axL6U6WY3dkNJTt9/g
kJPvgh5z01WMnxeyjjiu7wunau8I/Ot3usCQBteajZS/9Y+9h7GAhJFxh0APvXid5oDrZrS+W89N
eceRemGJCOd4T/ywdth4hLkl4Lp7xYPlvDK+TzblMOekynr6mmklcxQvJU6Wlcdk6LnATGvvmM2S
c7MEJq93Vkkv72zSVNCSVY3guaX5gW2sSKw3hDHdKbQxZ+FsojmwTiEdPS5zqrNzA6vyKQ0WLOtl
ZNHsXXzpj5u8zQYQWdVCmPsovxVikY/hFDXOLqhLq93mucQl4rsN61beguZelSWBg+uBAdhjh5wW
aHh0Dbcrwki9DZ6bfzeWPS+YUEfbO05XLfRpodX/DFK7fm/deNxbed3eTQQFEjTkt90D4nJsPGIW
4b0aacS5xqvu2G4+fCdTiNRBxsCzjb5ZjZvu1IzIFRSeC3hcVK95l/cK8fXU7nAfIqysnZJGSn/k
KizbDkbArcyuykwfAc5T35tpQ7TW8kz70j+FrQjuXUi1epOPobpJsIqQZdy64RddA9R7SS1wD9ma
0YE1TZaHDX3UB3rIRGqhY5zes1CyQdBCnS995QXbIX3IVDAMm6Qmlafo4/omwRLvFVIXG4Gb8BIL
doJDxzZTEfmEm4zIAWQqKQCvbjWBAzArus6IupTrgriE4h1tsmC+JuO5dGrhaZJytXFJwNyxjYj7
0ov6B9COyxuN8/HBkkMN3Nsh8wU77r7vlPviEmZ456re22ahRVxMk4l50+G3uSO1d+ZcPoZEg6gi
/cgmWZ57Zpj32hIkCKLDT71zG05MXRwHOcIqhVl0O2dUWeuekLX3GaMQ7X+K611KQBTGn2y6myIN
PCbwiqheF1yIhybXi7VOyIT5isGFQYvzHOcpiWn0Mru0q6c8C4CYWDEH6EguPttpR0hklHKQmirX
v9WEOj+2SWM/itGt72bLrwmjwsPwsWBNvSXnEpq+aUN5sTsLCwNB7Hl9yPrWeZFpJM4Z0vtkXbUZ
gPluoP+JBbgKToQ4xj+yolo+VcTLsx1TCraVsdur+2whLlPOLse4hSylN542hJt1mbET0PWc7jrb
jX+MZNmzwPES+Q7/URC44ug6/XKxRR2c0jS2gVNW3Zm1nQ2oi+yvzhuIaYsadj7UntaLBP/+MEkd
nCYYAjfe2Bukoenwqxu8bC95bFtm/Ff5ckuc3E+Zx9VGl4TSe2OZr3uJCKr2luCE/KHamKApnzx8
RfDjsWQv5O5+1XnrqvWC/WWvSrs+5F4w1Rt4wO2no3B7b8FANY8ckeh+q7p7KYwbPoRUZz8WFQRP
i9D8SbMOdYkBydkzhtZdPDPuyIJr3H1hEwnINXyqx67/wQ5UYZwPxujZWhw3XteVFtm26dL7gWiI
xwbFFNMD1pZ65Q2ed47svr+v3KA8K4cfcmKIdwRWBfdyqukmENc2fEOwiFvGdoy4hAN0nTjgVAJi
YiwfoQ4U+TqNcqGeCH1bHrBjcEcobnB1Z/KB4VZ9RPBC2C3m3LUoJh9fMkHz2mv0VmuQj0s6xneV
meWJH0vueLut70CRSQl1mvc0NsXWyRpsJNES3g7BstzPU/XVOv6mKoZk3aYNvt88mi+yn6unbCTb
iZCzBlJS9DTjstsWsvTZGWldHvvOvkb9jqjEc2HLZ5fMnVUkA16e+erpK6/Jttrqxp3h+MqEZqDD
YWVVfOwp278FaSPvY9tGhu+5k370KOg5CZS+ZUjJY5dDcq1OmfGvwU9R0uFqmTRpHOEP0udFsVJ9
59+liQguo2y8h4l2xrcachgIJxybPcddxjfpwNM02smBVTW+b7I6XBOmTvKxHsQvQtBATnToTJFR
Np2VrWm7a+cq55orMKUiOQ9WUL+58JkoOiNKlpQOZ+GIEXsQ0xbkzY56ZZ7aHyuu7zZtAV1NqQ43
SN/cbUhefLO3Xd9jN00mhlZ9X32TbtxdmB0O21LO4S9DhOc1HYWYM7b7DztIbfKshjK01rihoqvU
jEI2yJlbucvACUY46XjuREcrp2qRtTPNod2r/E/lE4GyToGYHFFc8UTSI8kw46OlxevGIhcFrZow
q6dPfs3MBwTD+JwFk/fVjPP0PaNsfcYhP2gUr9N1/SdT6kZGOdH0C3iHb23B/HLFqoB9ijWPE17F
GW9lchZjM4QBc5iid9loij69jJZtfy/hoVaYPxA3Mnxh45rrSB5j/I9nvhTCQvbgaZ0q1xxnv0/Y
ueqkOerOVx5yeVEDlYzL+a0lkpG5TRrthFDs+TXxNVu8q8RMNbGw4k0fZMuFWI+rk3lE9EZYQHdK
po60Fb+Ygx84wYnykDYTPwyXDbsV8E3U/kBe/Vu0Y3ibaLShRifpkqEnvJsrGEYObnsTTRMfUxRe
coi7ponWFXyXl9Jo5iiiLsB/BFOz6mPLOtJkr4KNr7vrPxh56VbxkIkXZrZuifdWVMG6qn3/qzVZ
fauYoKKhRY28lGyXq9hnaz/2duUUm0As0zv9ZrHVRW494ysAVhP2y25Ioqlfe8wHt+PvjIqstFG6
GfFVeM11EytxdMUFLALPGUy881ERrCOaw+elgtuI+n26Jb0CA6tzbZJX5PkxphFbYpIc3iwjtlY+
PngWndG0Gzldd+8DRfhpjusSv3Rt4YN0us04t+ano/z8MlBO3Irr6pwskNwCUjNvLKMESS38FeY6
tD7wLux3GyrxbZekxaXQo9g2vZ2G6xacUbZ2/f49HdTyoI2pbxpsMYzR0X95Iq6OpRPYP0plsMKq
UN9UA+qseGlzvVbZmG0AwCw/8PKlB0J9giNoDtyoAxiGsRkS/x9Cv/+vDXqeFQqfz6+KaU3WQZT9
0f+LwgflCoKW/7OJ7e1n1/+P1c86+Sz/4uf+oQyK7P+wkRiBlAwCB8rWfzElQx86ZOSiiokcdGa/
0zr+t5ct+A9UGIEdQZwkeiO4CtQ6zBTp//qfwoFEidQIHWTwmzH4f6UM+lcNZ+BJKvxIkF6BnS0I
QPb/qzIo8KykLRnP73U6FPjIwbObRGYb0MkhDev5+E+X5/4v9O1XWex/qTh/fx5FofACYM3g9n/T
eP9JlIwZP3YjROd7B+fsPhFFfu03tg/GqdV2mul5VfHCHIy2uU0I52wYv+SpP9BtAjzLWuJS2cDE
+TdizN/6wz9/LzJJQg9fn4CD+4dO6XrCxfpehXu669/6mt8DtXYILtE/iN47RSAU9g0NRywgJQFP
88XXg336+4vzr6LDf1wbF2Ik6AaJRutPrRTHUnj4+RDuFd35PZOe+BRSszz//af8xR0HqYkTPXCx
0JF68scd5yKz2Ofh3m3wDxXjG6RqQIQZrJaWhMB/c2H/4jv5Lj0W7rgvkLz/8XxpoR0bcH60j+pA
7qbw6goZsKn//Xf6U2XGUwxI4zdhHI1bKP7wZxCy5LSjHwd7P71SvAuaHnU5PEIy+/H3H/QXFw9o
N4Bx4vB8pH5/fJBvweT//fjGGR0gUkh/Ic9hSgfPx82L2/+HDyMID0crKCLf/uPDpoHM1KDzgGO6
HjKGEIo7OVY0iRcEW1MuD3//cb+pqn+8AwgXUVx5rAisU3/cq4wwj0UHCemdlgf43MCAGoPYfiyd
VBK1lxYbRcN0l1JpHJYmb3aOXcXf6dYBYKuZJ9H+1Xu3rszGRYbPaNxHUSjdEBqoT73dgw5RmzCt
0T4Nec3+V7G3rwD0pWbVjO24Vv3ClMTPpVnZuXzQVaUf/v47/tV7jqxX4g+lafvfn8cR+szoz1mw
T+pUHHPfCo+z8TGLG//FArQNlbM71jr5FbipYicuxPPIBOjfXOq/el6jwBNexC7uM0P+13dQ57NX
+3EZ7aHX0l7xUJcQ6rS6JsL9Gwnmf/+kCN0159XQDTFL/XlPYcp3I+MIGIFxVq2ngWRh3VTfupRp
5r+5tNL9728Hkwnbsa/ASLg3v//9Py3ubeW4ViCIf/WozLaFsbKDZsW/54w0PUqLB0G0/TOnmQrr
b8+4gzAP8CkSZSIMxWk8gFos9zgPr1OhwZdPA4egT5+OwIHRQ1+uXSATT/hmvRt6QM25wBy6rzWM
sZVyhnzalSDOGbmCkrOrYDjaEPMOKvUk3XsGwFbbtRutW7F1fcKL+A9tYsj9pPHj/dgLKEyVA/ox
zf272ncmpExpJ7eJmQQn8jC7i+0q/0RWUJHBF41bu4yWwxxhtGhMGxxBCgfvmbt4d6Pgiy8dmiIr
ZvztR1rSzxPxxSG4L+KksC1jVdHWz3BtANlAKjKoZ09o9S6GWn2GiR3CWG4hPKRzy9m7GbttUJt5
R8oKMAe7z58sW7V3hBKGDO2YnW/w3DA2nEa3fVeTiS8opOLXNFqyvana8Iccr7V5bLsfhZW/1SXB
DysSF+U57zXxwdq9Dap0Qy/34HpWdaiNA9NHm0Q8ou0l89VNZXi2Pbe7Wwz9I6Lp5L5rdbHn66h1
aDgNxWVLy3WBPHYyTTbRHWBSdxPRwb7GVzK0QRESg6oeKIj3ZTuan5RMXBM6QTdpyomnAdiCxCmO
uWQu9u628bo3B7XZK/l5OW0sX3UMX7QdvVK2kffBtKZH01V5x2FAjzG2qDG19L2b1kiCQFo7xjGc
oOKFpc7Wz7yANv0qL71m2BQmzA4iifSuDrnfojNcPmN1/ifIPvJuubcsQoasZU/5/gc5IvMZwoD3
gQLR5phOJvidSVobtxRWAVh0g92haYm7iZXTmzWj7GqMXhk59OUrduOafpSd/2j9nO8QxD5PfIRW
7amk94pIMB3VNqXEOVWdXiPjCn4tCTMxSNAZzWUbEEy+D4XCdJjjKL4RRdWSlNLLhmjfkdRJmdDU
Y8i7FwsFzor1oPpOopeJsHUghYo83R51BA/ETYrhYGJ7usgFZ+Yq95Jo3zBm0mu7qEgxrePbYpgI
13bhC5HC5fD7piPSAZqGSKPXFaI4InysjKDDUQPUc9oTOqErvqOuntx6pE2QzbsJsdazsKNpy0i5
33X8bofRapJd1ALSDH274v5OkI/kxPNRMtiLVmk5yF3QMHyjdxWc3bn9iRKl3WYDwdgaNM+3KCZg
hALVbY+Wg7hYWrmAYGpwFjsLYyEL/ewGsxdXHwUPXaYaxc40M0KrNe0sz0/QimbVp62T/DavnfEQ
ujr+KtzFjyGZjCMsLBuZFrf4KQ5c+5BnVrkd8fbvrYldmFJU/zAMLh9E1M2HaLSqve4AkLcicXah
DXquEtFuMhSI0+J455icue105T7qIfdWRp0SPwsZooZtj/t1xELQJTi08/gF4RFNWu0kdxYcyTO6
2eiTxrT7Qvpmv2WI75KZHuvhKiOB+mj7Dd74HhaLT1/bD63klBWO2UhFcUyLOT0nyryHoWaW0Nj0
930mmxiSB5CCS33pS9S4a+WNy6apMw9opYa+Glg0I70hZwBfUXi7PkmzbptuTR4sT6INuguoruz7
lLHi2shy1mzzGSb2YrrvTDMec3oS74o+E2C0JXqRrYegX8+kx80BksMofx+IiNk3HfmkYIPAXNEI
K6tHpFDA3NIKlvbgojQu8k2yYBqA7W7tGleOP+Ft9LQwFB1K3jXLeWc67V68sruQKYg6R+XJehrt
eS282bmBnOQlqGvScqfLgAN/2Yy7Bu8hgvCeAwXq4xUNLwPITNXZTnsBkUU9PRKS9H5NsltVY+A/
UyQt+6Fl5M7Y4XWUaK0cfIjbcWyci1f3DyrTN25Opz6ACbFeWMH3cVx/Og2SN7Tb0zWrI0uSBjxu
D+IK9l6akSc1ERaCo3Z0b9txiB9rO662QZygGwu9i9egBYiuyD9IkROIt6H9RrR6uA4AOa7lvNwz
WQt3+YgAeiWR/LzXATMxp0zmHboHSIOhzUB67dWAhuCQ1+qFumx6EHXmHkpacHudjTCCWGxuadrD
mW2t6Cnl+37oaDTYzadSczVkJSeW8xa9KsiBJtigO43trT/rwmxlwxWBz7wE96VfExucsHi9mVR3
3wE24sBsSVEejglDknAna+Kf+m75NaO8XiXZVW4RDJ/MlZsj/7tl1YcTqHVPe2tMNO2mm8tH1v6N
zeJzy0vY7pccrSgJDMUH1JL2hE6a5v2A1dzBEUU6SJLusgwVoyOxtBWjPuslnu4QFL8afFObJLJe
XIjAa5dN/l6iu9h1yCMK5rsOgspYjjy5RVeul8Brn4S0n4Ksaw+NwgsXoXE89B0D2GkmsayCb34c
AMmxyg81qnSfh8K0gsl6U8o9S4q1jTUkuhF8LZmMlbgfVJltajutP5rQ67at529j1MHnWrNaTDCu
f7Eh0UimDX7ADmheEgeSASBNf/ypywWMVWPXxGTpblktoB2pGf15Z1lktKBnro5j1v1qhGhO0xg7
T64TgSSx5/tMm+I0Lz7c2cilzeY4lnnFSJ/88pdCb1PuzV1Ln/YY+G0M0D7SjwuApl1XxV8adsCt
U5O7VmYoFWWYI2kv8qE4TAYQFMxrpCZQ75By2Q+Qk0NAC6nYLaGZdkvse7T+vaQ+5T5PQjgJe+e4
Q79Cyrnsmikjo3DOGBnBXCGHilkyzG0fy4yYRHmGyVD0u7rnikQyL/dxTcqkR3N+pVJ5LrzhfdZT
Q8DZdDuVTfflV2q4aZWrNolTEnocitsBgsM2irvu0+2kj4yzNcfKn/dFY71irkGnP4CO2yK0rU8N
eNttSrANTXNZvUzd1N/iRKB3zSZ4mBTYnrnSL55KYaMhq9+0kdFfbT0u7NzXcDGBFQhucTJulGBt
LhqZ3IJ2Th4cU9drJpdkS1cC5iSJcs2GRoa5p03+pua6B2kz3KSCJLJqHrdNyrqNgkBty2Ha6IaB
2Mo0yx71FVJTRrMdc5yLWBgaiCzLHijsfeCLebyZF0wwq9oNQWNO9WuXW9lOBfXWFPaPWmaHYXT6
I/NpZnlM4lATBAiGkYaw9014d0kDQE5xDUdA2t/4wY5wB1B4SlnhKWpwHgk3Q4NQPpsJTwDYcoTa
ow9RK1F7SvliGyYoqGWag9djXr13+fyVrvwffevH70El+5WyeZvHWaIZxGeu2pe5J80cHNmpt4bX
MBfmPgVIw6X9iHqA7m5q/QBU+Src4lJn8ikx7FBZ5dwxpf+ZFD/1GJo94sZhZWfJcy8Bw1atQncQ
3GS+c7HEMqwB6XY3pbZuNE8QGtWoAIDtMkKZgnyXIPNnl0JwqszelW31trhftOLKXShaZ+2MebUu
4XasBn+GJlt12TNh8MCCu/pFL+GrbHP+aD8LFX+bGv8mBT3mCb8/d8iggHNrxrpV+pKK6AAs9xnA
BXDs9sjwtlwTRHHrSlJUbIEzQyrD3I3Z+arP4Y8JC2iL59O/SFuBcWkkjVKWjzlv1ZFxx3faDkcJ
nNoKW3+FtJUxN7l7bZ7GB+kIc1dHiX83q6D72ZdlRNPMPyKdIWw38+XOxCMI0zH+jpqfgznH/ee+
RZl7PeTzylq+/JEujtpVROgmceXvdGQT2FbgeRUxFAdKKdmiiUDakpaEZXVTnW+IqdWrqK4vwmOi
0dUTtYqKIw73IypzItj33QiTZfAtahi+cC4w5UxiwBTkeTWGOe4359ZmNVrBE+SBO88ds7UU+pup
ll1HkjWBHVSfVYHUzY9Z81VCQe9Gj+niXtw8fiOM9rZC/ANTiPueWICI8qDUxzRdFJt+/WL33rTW
ACvx0an3HHTgBoeBAmD/PbC8N1na/XrR7Nmz6rhp5A8q4Q73c2mq14lmKJQGvwROkjgHeOOw+2Ng
haqFiJqZod+nXoqPkYbIKaivE6wAwmZbjdS2gf5WM47Yk83BN7WRAFe5ufOddibExUXfC6PnVzCn
7h2TSao76Za7GWXIzmLasZkL+1JzZtnlnH9OYx1THGEa9IW+h/coV74K2/dUWf6+TuNhT4vlCRR/
gyUOW41JbrGu9XddayGhZO3YwlSWlyYSGBvziXNzhqj+dhHY/jSu5Z2NTJLqX7+5BZKLAWP0TsAx
uOJ5UUGOcnoWFkntQY07c9ToD2A8Nz8mvtQp0EG5kRO3VDiDOojUGvbst/atalMMNtjTYAIcSGTP
txB2xMWe23KbMMC/FKDcXkkxlq/h5P+MJ0fg2qjNPi1d+w2LW38gqcB6Usro7yPP9n2vEQdgkYHL
5LrWHke12U/VlK5H5Di3/tCRGUobZ4OAGGh4C/wJaSeWQ+q+Lnixr6bJIendne0A3aQi88N16XZo
2odUDceuwm+OYv1jbikV0a8WP+IkrbdZS/p6qimF+qvcKUI8Rq86p1bKbdwMbe0zv5PypHQ/fwwL
I1M0ZNuS13eHrno4xl7ubsccoY6ukuk+Y3pMtVgAiyNZeIP36iGlEbU2FXccCEp0INrB2U30Ugrg
9QMcsA663KT1Eb79FuTytIt40TlLIffEnGIQgUPGgT1VXSJgWZSxBOb6hTOif4jTo1qMRkcn5L4q
e//M51xBv0W6X3xhDrhswxMEzpieS8OsNaOa5wD2NHbCBX6NqFtO/dcUueO7UyRMmpfy0k5p/FZm
yxfHcf0YjW2J9lFbSEKsods5hTZny+5ehPDf+NjuBJD5mMrB23Yp5XAHFHetY1puAs8FeUetTm+F
bdEbqtGdb6vBphdUWcRDVBloy7Dm8WkatfPTJk52HPq8tyFhXs0jqN5MzjYdM8NdhcB8CQOAArye
c1k/0KuoX5Q1RsC2UvWZF6n7mJnMvhdt627TmaMhUrdM3xci+t6WVfRIP+7qvscDVHkKvHZMdHFP
cAkNpiEADlfrG4ShxVZGE9K5CQ2PamOJO6Kp9hba2TWi83pFPnh2mlNUNSQ8NMEqBOhOSPfybew8
+5AsyfyekiC4KvNc0+GQ35mk5hQH0bz2XCfZMr5VV6gd0G0zZzeMJ/N1GLn5kcfvgSRDBYepTtrD
f7J3JsuNI1mXfpW23qMMk2NY9IYkOIqi5pBiA1OEQpgBhzvmp/8/ZrWVZaqqI632nYu0TIuQSIKA
u997z/nOxPzvBqY59uGmyYhAIcJ4ZaBJXU6A6aHiu/CK7+fcdD8GeM/20UBKshtGzGZrx1v8V4zU
ZhG5oz+JSPVp9omjQflrR865vEmTbn5aKsyC69I0VBwFxtS5EItV+Tp6oo/QFlLpLd3yBLEIWcpQ
sjvOhbthavKYez1rZqigp8ZtukXnP22Ca2SKWXt6XWgpnuMCkkM33AYAao+lj36hKdg7eFbL5Vyr
CsfRFca0cv1Fo41j+L1i0Nu88ELquSrr5rW4rp1WU902dVds81r6NyINrS02q5RlLuhqEkukc+xE
ZRPji7Vx4zZtvIe0PTyP7bw8FvHQPmWF455NWH9ApIDImbUxAzDJ6bLrUpZ7aNATqHs/6wkLIf6W
OA6LNfHqD1ph6Q0qRIa4sBN/NCIAhK27clMjXxPSHW9bkg3JTmlJPy0KNgOMHz2MY6/VJQPrUb4j
WIcDx3dSPPmsP7d9FfS/VC2MahVTTO56LnVww/6dFtvMVg+xICrHKh6ItKx24ZBOa0H/ciVDMzmP
or9zEyQtdHKGtY4HmLaDcUvDHVd4PAKAjVl4mSNs0dAy+S/w1fpgX2WWy3VPNgeSQuyTUyHkagjb
4izQMpGloF/8NsvTTVoAt9OV9N49Sql9OCCtUCQURGOIfM9fuv6BkjLm+a9AX2NZBhQreVdd+jrO
7H626KfIsApzR+vjY9FY+OppWFbNMsIZS/ft2KG6qWd0okFs3ukra8wJA5BrvQF/LEMnWnd1SapE
0R6dIMM6RHIr8sxj7OKuXnO3AISkKxzR1SGHSuf2j6kBO7Kp8qqyOIPP/g6WLYkaMfDtEwkG/c73
wfGzeJnBB+KHcIfDV36j/SHv60B3D8kYdK/gd/ILV566mNbd1hqUf+EsN16Nz8G24unbmIP9q0sT
tQ8Xa7qIJVniFd64+Ac9WE749MvlqXYSzNAua565GrTv+1ucZNcMnaQFNFA0Ydd9Qnuzpghv7GJu
gPMxdqxEjVxBO5IYsaboSQMBxY0Ucu4pg4smVgRDhzPR3ai7GKkGHWYw8hfOHXTD58Ib4shKg/ZG
J964ic3rxCXOjO+zlOsJGVxUwkVk5R/1gxiluwNPYF5oi/j8ah3SvtB09ISPVGsbcpYN0S60dnmR
Bct0agMEZGa5rlW9QboyXOKy3HSauLvRySMqIJD4Sn72i3quuyl8BshYs+0muOPRfelq41sLRLjp
26KBOLuwprc4KDaGLnCES5B5zZxlx6ShJ8RA55CUmfGiRyPbhBm9S9ruWLvSJTtKqPxVlbqABqi6
Wsjxe7KCKWYHl9A6nSrnwAmW8IdMVeR9mh27IoSyQGpaOyP6RhWQp+fiM0Y4bSCdWjFVMW4b7czN
1jQq+jh0NNJHBKuCkG5y6+3cayLk9vLRGwhIJ6beswiprjRTahoeXrxaeru70w7GVhYwx3syE9nu
VZFQRCqqFTJ3Y1cdMTmZEC3MedoWgQbRmNDWNEffe+VzLVu0aKAS2l4A8F8G5FBULCXasQRDjbW0
zsdstxx6Ma6EG8SPcDLoLMrnYL4ulkgAaSEXTux8ul6BxGzEprjLmSGwvdEv+YZCyn/t5tS/YSLV
nPH/+g8MPv2DZzvOsylAAGw8YaQ5p2p3RFNb6vANQE1ztfhU9QGFcAdtyzXB3yweTbteVDxb+TWA
cWMA6f6FLst5RmVsvsRmLj8Lv8ZN0IW6uuDIR/asMMQT4UKq5AcOQ/MQT8hqoZBmjxmxVwncOEOz
7zTe95kM7AvC8vJHCUDuGjmSXPqpcdHpOKhtdZ9U77kIl6Os3Kv6dgxpQ5QGBRPaU8j1xO+KxxCn
l8Tg7VrvGpnVflTdUGFASr27wgTuuA5andwZi0tvNzW2dkrgiqnD7rOp7eaFIVL8rUqqhkzGcowM
zZXPuZwFFiNf7Oc6W77Fc5O+1tiMkxWQ9u7NVob3ThfY/V4SVrImZgwJwVUz7WqO8IuDvqfmFjlK
wyWImkT7qEIA/2kvwbiGON6vSXB0VxqNdrWe29p5MRAvHZzJnM9qHMO3HD3T2vR1g8QyyI4ebWaP
OUYnt7JR8ftCk4UHoCnbt6Du4uPCWZtD9VKqXcEBEElcpckWG8QTm1f9a6j75g5vDtE5NqeglRDA
WDnm5WurML5ntHsQ4iOjoHdjoq0FrrEbkiK/RceB0I1lv40cRGZ3jMuIzp4S+l0iKzmU1HYlH2dN
XsWqmEt8T7OgCemSKnG2u7E8uOMcHK7cjWOGcusj55BGHBRsAmLbLB+fiB1k5ZMOR9PcYIJvziwY
AYjljG/OlrNqdpTJk70e7JYqGgd/TuxQVqIpRYNq/7RyNd7TsB7vyNVuHwUC21+i7csz+PkCdkHs
fRILG8AQlujHXd8w1rY1OJ8CS8IvJJejC12g6d9qpCevuVLaB/fkK28TZFcJ5Ty6bozEj2gfbtVw
kzIgfdKiJRkmAG6KZDImIBF8mfuS+FX1USfqxQrpitaaE8kw4xTF+5dYGB9EW8DqG+d3kk1Sf63o
nfacp7Du+7Tel73uaOuJcNDVljKAi9zLgQOG4cnFPOZp61bg+CykglhNs9t56gSGIaaurBFJHWyd
JO1O2AmUv4G23G3HpeXWqYiCKNd2wGZjY/kLwcMb5nloXQgR3BL2rdn7NOz8rgO14PnJew/eAVqX
0q9geGS+qfw2PQyVah5Svqhg6wbafdYMCOfIrFr/g6ORO6zCrJp/5uh9aa6U0s/30idMYM3EmEAE
7uZc7/AzXzuDKAm9tR/W3neMRB6xPxz5T0nsjM9ed93ZQm/cJZD79crABnpM/PmHUgR0MjkepxWl
Nc8JZyQ+AcMEy/Yw17Dl0seemONAaymX8kMlY0zLshPr1JuRiljWjehoYbIXuMrbOdCf0g3ezYlQ
A6EYeDj8wZPVDUNPWIMLbFYmDgaj3vKJSSDvhtaZtvKfsXbLg+9mwl6XSWdaGx8FM/FicfsTJejM
rutabP+MbuZTURgkt4yd97q0TB0YYlC8ESRTFXtVFs5HXnbmaVZuTYG7zNZuHqp65xSDty5zQC0o
khuGeUF9GKGFtpHPMO2OZLEpYQbZs5voWP9ccmlxxLMN9Q336xWIz2miSeWnM1jhSRhueMxRW92N
i2OASHGp1rCLqfM898aGWS01/kz4uAc1w2Dat6O2gUtG1Sw/22AgpSAsc2AlgbiUzH13dtImT2lV
Odna1sa0zysrHbbM7dNtrd130ZjzgwHR4qcBExcJvnmDtbn5AE+ZPzt+WsLDG5uQ5q/bvkI+QFWZ
NNZtCfztISFf/G+EGFehxV8lL6HpooJi4wY177pX+cSfFAtpYfpSpm1wrekZnlIx3/lk6F7KTmbs
2xxVL4Nl5M/mMLCV/l4w4f4nuQQSFKagQLkQ3nzR94DthvIRTsFuBrh5CT2p9oMi5pIt8Qo7mkwQ
Bylba2Pmw8e4sKUoYii3cigsImT0z0JirwgCUqhKaeKFrxkw1UjqtyPHeObNtnVXJ6NDW6byfKgU
lQCx67nNcXRzlNEaXSpe9NUo6A06KLVKAsAKTPR4bUlhKUlzwKxm76qpMEjfsIKNd+U+9ap3OaGI
p6mnOBDjbN21mfczryFLGf7Q7VuDBT+HZN6sKMb8XTyBxPj9pbP/XUYIFs0M4aYRmM4w+IuIreJW
4vK5nNbRUFI3mHeuO80Nvr75UFtIlkbCPmYH0gAzIhDcme7nbVhGnAKuGoPxmpNCUva6Sgd4un3l
RXmIFtvE4LBuJuM0mT31bllwAHZyEMV54f+NMOcqJP1664WCgRahvBZ6huCqnPvTrZexl8ghVOHO
VDL/gyq9lOtgmdLTYnQP1jR4m4HNGRitTo+Wafa/mHj1B2Ve1Xo03IRVFzxiAKmDGt3G7y/wv8v2
CHh1iV0ASxeiTP1yfRN6eJ5F7B+2ORpVjCITsrRIAPybl/mChbxKHvnHRfHII8DSbn15HcnA2NWx
DHeMPwlpHGzf2I8QxDbTVHo/bAp41shCrmsrrjcAVryHjEPotKExDrKus8ML1qcC2QwPixR1dcFY
D4mniBdk1Jn5JLtCv/z+0lhfrw3rtWkJYSKdBP7BwvHXL64lp4+GBPfeoG0WhcWuxdo3aQ4C58DE
RhnyEhaXxswaQAVXJEJlm+t0gLM7uzNcFIJoPkQeTv/ko/5/kfbfiLRxwzv29Uv4f8u0d33+rt67
P0u0//VT/xRp++4/XARr9M6INWaIbPH70F50/+d/e8E/AIGaDqul7f6hbPsXvtF2/+GDouU+AD3M
Q+zxQ/r/irSvAcq00UhWZmW30Iz+N/jGr3ecySsEoWmhLLV4Tr7ix0M7GzzN7CvqBLhmpsA4z1Mb
6/qfLsrdP7e9/1X31dXt02k+2pcVybzmmbAVwa3x6Mw6X/YjDeIjH7E8Rp5bDN8H0wiukpYEXVRX
DLukYlb2+xe0vm6/11cE3Iw6nhXAsYIvj39YLUXQFzRQfWsK6bHCrEkRiBHTBeHQIeTZq7LHAGTs
vouDh340Q4NisVq+1zMoKrMlvEJ7qXO0QFhETP3yYziX47lKluXGAsX6dxTbr2v29f3ylbsAe1Hm
m/71i/rTmp37SHPGqYZbGDfVxziwZGnf4t94JMMN2UXBCvQLwowsaD5UYy4f/RSML3OSy53or9CN
vi+e62bqMOkszefvL6f97/cJb49YbnwGnGhIEfzr2/NDICJY2Lyot6R7zhYLQFkmGmfj6zE9zfnE
llyDOzmhj6HHZOAO6xJ7ov/kB3uAWP43e06qC97ck2VJzLfGPUlkRKfEuJxIaWqH4o0DYrADmKbu
ysZufvSJBSlpbuXD7z/Ll+AYYnq41IHPI0SrAb7i1TXx50sdZMtodr0joOyW6c0sVLAep8lONpMM
0uOosr6A822KyGj0+IEYpiE9oaox+tZVJ/aTFxr3/TR1bx5ZcRierPqmKgzxOlnFVmtx9lVmb2o/
G0AFGcmldvrh0DUpWQdJ/iYF7ZMsFq8hbq1bhtTrup4vwZyBY5sBdtAC926tqsboacQL+TnpH1kq
mRVv4Zp4zB99XGRz4JLnMTpnJc30I/BUwvSSLIaT8FrOXzkUBHp5tnmicTfOTEbBdWwaiFSvv7+W
fzy4fz7lci39q9mOuYNjOd5X1DRlli6EnkVkxU7FzlTU2yYfzZvARhfsWJ94nyZCZrJJr6uJseG+
V+X46bWl+uHKtju3yUibxMZnfRgbOny+0Y5Ef9a+hcLVkWToNHo/DDqZEJ1V80eI5OARokRzCksY
gpZTJDdy8RIiMCR12JyY0w2hoPm26z3zb26cf9ue//iw7MrXI5UjeBT+euPIwMQ0dX0IdNEOtwmZ
72g+OWYcJN6bO2P2SAvBoUJdWOK8aoPk5EhBwQzmR+457QTPQosZjUFi/pfmAd4Z/pIwgPWNcyDw
vhQbKLSqoRQjAjIgMmsi9D7TYT7Q9Zw2/jT8l2aSP14sxMtimlc6fviF+t2wP4zB3ImI86P/ajYz
8l/4Q5ff31r/YUEMcAv861W+PKUlyiBPO0pEhZNlvzg+NzdzXzPgIAN53v7+ta7M7S93MQ4P9uhr
reQgp/jrF8stmUtptyKqOU6fHKNaPqDqejeucjCUT5plF6V0SAS8aRKvTFrm5vdv4D8sr3Q/3dC/
Attd/vOvb4AEKsFEW4io7PzhxRoZ9EzExP7NLmx/hTWLwOLgIASjLds2wdX89WVsltxgLnMvGoR6
kLA81pU575jyknP01ITZZarJrZzGjwnlL/kNxmWxynjFfhJscgdxCDF3SFVSt7n3tBx3ftIxh5xw
TkucKnNqRjJLCEvsGQy7E2AtJ1zUphrbXzjq/6bK+Xp/iCCgqmavBAR9PVdd67g/bZiLuxRt7yk/
atl2KGehI3kA9jY0tIy/+Xb+7bKFJnsz81GPA4wlgi+3R7oABPF7I4S84TEPngtj75vLcEpUXW4d
Hfd7LnX4Ny/KUfC6qf75tiQJjpMAxyVWVjxOX7+u0e6EXUG9jYjJfsI210ROgg8mjKfx1WmbyoNW
pR/QWh/oOL3R1Mq3PhX2e55c5TtmeuLsg2gkQJsde3daYnllcWt3mQI32qGLJ+TxLbb1W0PzJTPH
ZhUE+LHR6dmrtuxoDI7TQRQDcZe+Nu9ojcl1W5V022YYB4YgXS0zZ3ML+FCcg4ZJCbOuG/pB5Zas
Oto3GIlXjqzuUbqGOIwTyQP0MEPWZNE/FG7wmIRNf1m8d1cuH7W56Eu9VAjAhEheNRq2i0HG7pbu
HZgx6h2kWExEaZHmuzLzCPGs2jJ/mxfD2kyo2dN1OOnhwybzeOembpivKsS6b1Nmw1gyqye0Hncq
YOzZENiUWD9hK6kIdCCzGyOpvvtCZChGS6G2tEoLmryh3E+lqNaAgKtbQraLO2vyiOC287aLoJKy
56re/qWdIiATzSeJzEoI3cuKMV6HFtOxZfRgLsTsUt8Z8JMYhoipXuXzGorlI4lORH2310Zf3ffI
t5Y2nU/KSd37OB2IKMhmdL5mhFJu36T1srNLZx97Tz0Mw3lyN91sh5/z6NwUY//UDv0vtAviJSNx
ZgsYtYrCYPhWpe0RRbTeErAygBZprZc2z537oVAC57hsKn5XSUsnXMJV6LT3VbggTOqD81AwEu0k
I6MUwB7p5wF9U9DnwwU7yETqVSnuuiGg46z52nqFJ3MVp8lnMHQhDdRY782WQafGW/Zao3f7NmbO
jvgnKDlZPgV3TVPJexz6OOOnhLEM6v8W6Eg+zM9lsnT3Tjz3zxJswro11PxkpLHc0akrbg3ZJvtl
UsZDwUHrlk5Rus7xDm2stsJ7tXjylhK9jwq6XBHsbOvdiC11aBAW39pKtpuUb2+/5Cjt0778oQY6
vPn1E46mMHZIR+7AU+2W5sm0rGuFjZY1ns8xHWG6Z/l4aKyi+RlDKXmieWatWof0O9HDGgzawjoa
TBQ2Xdd2m4XEYuw3ibj32zG9Ldpm2ZiSNNEGtsFnYOppawzufCTEkJGVCH6lrXgjPA3oE7IltArK
zqZvvvabvZuMxmqeaV+nzkQyuE6XQ0CSEg2z5JuS+ptEmpMTcmupHyWjjZckKMiRQsOzCxkzoiqr
7TWVjwYRr8QG6YS3zxXZYcoIEqBOvCliMcGEqdo4AzkEFGDF/OWifmCFnfZt1Y4HJiaAYD1iCG3/
CoYefjkiOZUN1DINX7Fe1aYzkWmX8hfAnj0OUxhEAyF6W6RYwXXuCyajMYJHp59/6EA0D6UaSZHp
WRV4BolzdrLhQIz53SJN575PK74Tu2/qDT4zsoYtPfJQdek2DUdkvYSzT3Yjb/wcL0nhXFNGZqaJ
yPjS586hD104aFVMs+UDNq1ezwBh8O5rOEmIMlfCSvN33QNjGBIx3mZLXN6LuRkZbRtVRJpjt0nL
fIfg+K1NoXYnXl5v3GtKSGcizhrCYYNmNb9FgeYg6Jjsn86Y94xB23zThqm5yWBM39lGhRsqprSj
DVq5L07con9wEpiW+JKQChYX6Pgw3OP5ZKGr6B19WIr8KUbQwSeWxb1jkpFbzpn9YS5T+UDsJCf9
YFzcXa5t4A9qQSg5Ke+ibPwptUyXfTs5jxaTc3i99qrv44HZRb+rF9lHobJ/1EN7ShFywMT+gT3j
isIZXEgznr1ThvnYkDJC8MhwrsUQ34w9oYsrAW38tSO0GUkSYsHvCeXZgCmoQtELh5DqelGnzmKo
blfI13SR3PYLnqXOHq11OjqLTWIu7iWjJe+9R/dtQAev3a3HIHUNfRWIgoMHOs+LU+MYw51hZe0W
FiHuLaRZR+Hp5sH12nvw5rA6oVO9Z65q3hdlFjsr9rOXuCb8scPseJPFynnlXTeR7gtxWyNb2tEH
JxSO9GRov0Z+bAMTrYzHzqnsueW5kOF+yHosK11OOUjXb6MT1O/SEQwaZoENQBXmGZU/aQMtizeK
uHtlfRYpfQR8QrN+CjofRbaVyjt7LOcH0O7BSaoSX9fi51dz2xy5ZRd/q5dwfu1Luo6hXVoPU9K2
u1q47IWpne9cBW3lOtXDPKPbLd5E/+p4MQ9ZGjbHnDw++LjznYkMZTMVQGLp7HSRyae9GZNZnACa
iZvY6UUEk8bEIpVm92XWOcA/xuDGDZM+MsM8OQ/ogCJmzwPI/fxDVm3+lIrKXGduYu65RaO21z+C
SjBWgeOLBUVdV5cwTa2C4CfO/bCx5oMG1Epq3lH2F3GdQmmvvoxl1q4SOQXd2pJeHBkQTM5O6zUP
pCeKD5G11at/bWoahvsyx67YNCk6r7rthp3AIQLvbiF/GXt/vTJcr4IdhBswdABAMjl1NpmZk99o
qPbREANyqmkpw2HrS5EeSLKUW3Nmol1akAwXt+LGjztlSAIqPfeQJ8NyqAMTT3rn3wX8/KqfDOMe
YGt5XrL2w9O2FZmFcjgBl6p+rFV/a2hnj036sw7UMSmW5E4UobfB5s6EEgwiAdpc58TPcIY6CKtp
R511IqMBGTEHtXjLuG1ETWHN+JwMK7yMVthfuk4nz5SY2M2ARVnbEPBhuvL1oG5dAtBffOVbD1XV
mdf5tTw6STKdJ1LsPrTIzAqIVZo+jTVvxjBd8Yt5fYiiPa2PRUbYh53yc1YcGBvFsN1aZRz6ttBU
HdSLkzO/Yy7zb6pBoz1PnKaOVOjXD7L260Pa5sOvcpy8HvK9IU8gYoedRuKG/MrKrGcDORsslyIM
oOqyXw+0f5jvEoq2IxXVZavs2/jJxS3Ll49kdqUB8u/m1hEl58wWW1Sb2tBfibx8aUQ4AdFcymSj
dEmknwSERZRRjxl01TZ5eAsfcdjahTFuyFe5RgDGhnhLWrYgX8blG4Q5n1gOAzVdgWdkNY5VeA7R
1fPmTQ9NZbigix0kvly458ZymYjY4MiktLzIOdXnfACM7C0/XD//1oO136bpbB8V9p993y/wj20e
6KVqr4IwgG7O0kTgvWqoYGw3po26dhWqpb22iBgZVMR5k/7b39iOsrZIptOtj378CKm3ZrRWxdNh
SMdtXDmbvIInw+6KrZCMChQiZGKejCmTL2jMT338gZbwIRjtJxUM7xaz72BOvotCv6a2i0koMar7
diDEUJs1GEi8yDflEBTdpiQ7ctOYFqPZBi/PLf4rtfFRreyr0ugtWlE256RA1Gccld0jOqhiYzWB
owHu2/1tUWcwsDG1CFiqNfhr3kJ/18YiuS/D6TGeKmeP4L1+mxZzQQ82ms6e1tL4a8jj7nFhSr+b
p8aIain9PSLHBBUZ295H3wdA0jE/49tBuRTXjtzxJAfQ6lRzH8Cu3g+mlbzVDcB7ZeF39JqkntZJ
eHTqQt57BQ0XmEKE0cO1kViK6vHFhLdXUasMDsjaBGiXh8zvYzIJcGB66WWf/EwdlaoiKrudDfic
HGNSF7A4ODIkyXnE+V/j4goRqbm0WiNlh9XNgLYSgKrX+FsMET5yJrNjyXUbZ00YmMGQOQweGfJT
MPg0DZ/TZWYO0/nmiRZFs1MQWXi4+xBvAs4DN17urXwEtFjVHx1Nx+3kdOY7z7Adzc5IUGUfLHfG
YCKiRwLBMbhXzcGpA+NspphyV+akinOZkqGqOHyAcy9qdCtls+vjINtkjmudqiQAm2Qe7UoT4NEn
xACnbfroDkbzuAjHWIP8m++ziuVUE1p4T7qU+T0VZfjA9NU+2z7cWn5l8vO6FH6vkiZ97McK/weH
XOukcvy+ONXCZ/SX3ZNfhEW46bvsJwtLeZsO4/SMLTLLwQ8WEBsANX8fUYfxGdJinybBglkyS26t
JQHCgrXq2OTSORB71t1mFsI2mO7Jt0z2hMTaSc0DRO9lZG59qjiwfatCHO+MpcNyx5lHSoijrhEF
1cRQdmAYfO0yZBc6g8NL4dIZnIy5OjbIV8IVvFB9b+rUp52yqHlfc147eWXn/Rqt1m5XC4iIe4db
9b4N8rkGrjna9kH41Mcp8SzWnphvrJc1bsZtmwf1PiW39JvWlXprc0SUkWMyOFg17UK2Mofz/Lln
GruxyUGP3MrA44gUh8ImSCrzpk2H9NaAkxVZopFoKtSwMhwLDBfYzTu2yXyrnKV0eEraBMxjMCMw
qetnA3/wOoDpvIGbStpKW3e3hT9BJw18bv4Bs7XkIxgoamT9yf+63np0S46WxRz4eMANnCLUVoF4
MFLyXHyEeBE58gUgVshvz1Zn0TA1Tc53/HH7E3n0FA3LYF8s5DaU9xx4bmNlDO8ijTEZCaBVUWwJ
PGNNDXz0wUlT4jtbEus3xjL37alxEfyoZH7gg9JCl2oyKKoqZ8emPu8m36v2hWOYzksVx/oT5XlJ
aU3nsD7aLgQwfKtIt07hnHkE7sSWP2/KuVAACJLWMC6m8LrgZM0e+rhJiNe+mqq9XALnoVyccJ8Z
Gd6XamgAEHPCzxuedmwsEXXmeOnasWUpYMg94QDOwnSLMlSSMQ2YnNDYQEazVrN9Q3sPX6GHoyny
ggZLvBhb4zC1osFPEupnmBH5GgqbtxpbnzrNCKbPRYZLRRvYHY8LWv0fwpLDFtgEW+TMDguVcByc
mwqC6jcb4uYnjnbvbC7C+OCjt299jJEf4K/sjmyFLAN8N24dzYi11a0IkvlWN14gcSYv5XYQg3lD
NyxhPUdXhQfDwQHaxo28ZGTk3jbYP75TWlIu+mMb/MAEUNBdZ+H+1hL0iaHOGeEypAH+A0R5gLdH
T77pNgS0LN34lZESz9VQZhR6WfN41aTdxEokxdYInB+E2UbOiG7A7XCaSvqZu3xYjkWB53hZaIGt
aoz/RM/4kMX7qds6pkxO+ButSyHgJq9y1SufdHGCKuZ66cgvBJhBIKHqospu8AeBZ9nnbF8vSYE5
iBU+9ZCvjZY+qiUv3huOS1eLdLfnUU1ObdBbd1LnBkZIRIKEF+MRN9bdBFV1PU1zrDfCR+nmIgQ/
55ZFYUA1/MPG5IwgcElwNUy/tDX8UtpAhoPnD7mRBZ3Tx0+AJX/rjiyhjaj7FyWT5AjANryBapD9
GvwKkfDSZPMtnS12hoqDNfJe2+8xZFu0QRWWvmWSxi+EhTGifN/5BC856p/XlwAj6I3Q8Sf8XSLy
UMoQ6zQQV4mv3ERjYBJktZKoBNduzIdr5pgSfHkRCuPtuljGHxkxJUgagqm7TLF/N6SdOHeswYKP
FW+ybkJOHkL9PQ1duxzU6HakUs1vJr/FwwgIO5HCpNjBowSaxBKBK3Revgc9fbhkR+zJm6+C8WK2
vvMKX5pPzja8or/YHZhxYS6rK+eF3WntGmkLNyKexa1hTeOas0yOK6oINq21nIkvIbGZWCnSqFr5
MZcT7baqN3axpNY1cMxBXRk7FLd4+FEXoz8PDEscNEfaBNtBaBNsMbElI96edh6E2F1j6nJTkcqp
V0lvS1RGRr01XeUfGt8GVMFKZz0CtfN+0srIw82YB8g3SEY6LJZ+qGKV3lk2fcHQ0IgOvd45x+Sf
dDn3Id5UwjeCoJn3fOM4hxfbZegajNyxaXhqhvB1NBz/JV2wYxWzkusiWCxas9W0Eey9R+SxzjkY
eqSbHFdeBwukfYWufc3hQBIlP4zrbCBnyg3D8TyNBJ7QSzDmKHRSpnU19dU9cHbuumEcTsoPs5+J
ghsgy1jB82OMBnK4fq48UTwlgIgfDCPxX5jXN5REBDKj/u+xHkF4aciPyUGVwxEIXoKrZMqRpf2I
mTGkns3iNSWQPBD+rbfSwa+jxmu2VlsMNdZ+bpXQvZr4Rs6SO7ZpBESZbyIZJmUFLO0Vce418/Cd
ZbTtKH/Rm2zDZuRoj4Srg5fCZbmGE8lqqzO/f+hQp+1LjvdotmiPjJRdNiLlUIzGfVbO+W3bNNDI
2gq7Y6OISRqFdzO5+LLGAmJ70C75RgyaGkgT/aPiXN5lU3OHkcl5tqZ4VSv7e9Z472EZggVuvClD
sjq02IaXCtGa8tbdXJ49kJ/7JEnNB8Tazhq5c3DEG12eM1081RCAkXAO6Wdr2dajr6BRE2gREyHr
LJHRQuywRzLYsPM/jNVINGspituJnRRJRB1pcOYPMPSTR2+pqp3GQbm1K7rMNHSd81i7OCg9SCW9
buoVw5C3PlAmWQqlsZvAMWI58nc9sZGbPO0+O6qVj5msPUca07qfe7WexOIjvJarAib0gbh2okII
SNjhuaY3FPsdvH+6A3g+l/Sp6/vtwjzWaWu+Y2ZdkTnrn66ullMyjs4l6DuFHxQviMRhhGCb/tPO
jc1+2xSm0UKAtYPIFpdWtJRimMZRrQpyFoHmE7PeMVqWkdmWp0ChFpFGFOb17YA1760KxQdMjWTX
G5N1wITO3w5K7x6c5brR3o29dHsDp/2q6RL3pFqUkBx4mR1Uu+Z/2Duz3siRtDv/lYGvzQYjSAZJ
wDbgJHOVlNpLUt0QWrnvO3+9H3b3jLuq55v+BrAvDPhmUIXpUqZyiXiXc54TJbclGv23qFrGVZIc
beS4cjymYb5gAPaYumBEKt32WDx4q0d9Ew59dTTAlodgmeklpuzD6GBTpEbzfVnCSwHpAHp4XJbw
HGSYb9jtS64DzdpVFi3QYsVHW84tEki3BuzWFWyyKD1sZKuEazULDTKQIXtTGlaBpz2HQrS2E5Zw
p+8FQdgX+YAdzSgVTXs/7ULOXF+3w3Tws9h6K/PCvMfBg4cojCQo1FGTakcmTXfI5rkymbWU0cnS
YtIljVwAyBiEFr4SWJHy9Wwq/DSQZB8M+Hn0WgPTtnQetinf28qjl94ujjO7OxYUjDIQfd0Gmhnc
wyqAh9S7pbu3HXl0LeJpHKx5tSVjFpjDOM6HwV7i18AOuBXthI9UE4syeQC5k7ByFEbkvoZxwEGM
rtD29DrSggsV058AoFWCcC43SW/d0LaMI+vsBL9Uz36EBW1ymVnD4i3pNEFLksxEVYegM+Q+VPCD
1vPUVRi+mvguGYf0vu/I0PQ4NxAdJziaiHYqyGpUsbJfKgB7ryQ+Wh8pMSrojd0+34wudXNLX+fJ
csp2y9JJLBWzIAHR4rrP0MSx1gkHusWgQl3iaM0zg+IGjPIIYH3q7JOtLGb4kO1Ns8OmtWRncLfE
vVb1tZFILLrVa6RDdWbPdU1qI3yj4trQwgsI8tq9KdZkWdgT4a1FQXLFJy4iNDap6Yjhb7chcXyz
+GisCbY7KtdDRowI26W5xpmNoC93vw/hcGfV0zOS/anD7kWZkZDzeZzwTYdO2O3NoinPKIpdTzV8
0POYYWNoyVVkI/o77u6CGzJlSpZkVb6lDaBT7TQTTXa2DPnnMliZ10DSwlQV4fCPDJyFAT2TOeio
TEi19Cq3HbGqFN1jCB2WUB6DIXVm1ecEAYOepVetoWHqmmzhCydiSNGWQfBMv5CT0SPs2rcBGh2H
0ui+xyJpc69R83SxQK0mmwBTGIVvzFq4xrtDumLIkRchPIWIm4TuYdZF7+u0OpLzJy/PelZY9/WI
qRKbKFgSXWM5YiUvbaitenROXGar01VcWg3ZLtPyPNt0bbnHKovJhuLDcq2a/HkchXEbLvCp8fQb
83cEy+mhpzq+gnyvnud6EQy/WOtREi0wS5LZ1a+mTNPrjW3zMqAH0/AUtmFwbTAaeqc3pQshYesc
E+zHoILXj1dSi2yxDSyRPdLCgSMjlAyYkjfmQr8wXY19QTukj3mHE6uvRmIPx29dm9e8guEjC+R9
JRz7kLFL2vYL0bb6PEN5txoID2WiXRshK0XOlfiRYKcMxUhFZzLwQdtkSm++iiXG8m6nGzOe9305
WOzUTh0YQfwgA7QEJ+o3pqxgYM25pKdH/aJ804rfZA/UHBFjNR5y+s1nHRoLinuzPlqJrD+KlPmr
P0k+EGOMeW+TQyG5zyxBWnAtupQkXKIm3GWxL+3IyTFVqxa/N8M519PNcEEtaxMiXqjwFsz6ubN7
Komhik9sSlgxyDw7TI2bAaTXMYBvzHxc7hYCDg8IzcbWl3BPDk6qkwJcQDqhOkmS54RT8H0RjUCa
K+S9qgIAXt1UxRfWYnJkWfZw06WsyQYZ0LiVUrvIYlnRIoH2OTZyMEmNJfPpTAqwfhpmuOWszCrS
byNc2ZBfMzJ8KL2k6YPSZ0Ohyf5b2i74Ap3F2cYKR/voCPgTrjwqGxH/ZoysPXmmC54+1ckrOjaY
ZQ1bRAAZ9XJbVB8tOK/PMsUp2ti9dpmuFe64yPgOfV55NtyhxxuWJTfJsqgDXx3jxmX8880k+mTr
uJrlO8NS0N9Z3UbiXsVhX06emSScU2BrLtE1gSmxB2rloB4vOGEnb6B22/WcyntFXOhmLgHz4agN
xFPGeIGUJ7v3q9SNfPBMigRaN75KRWm9A3W2MZAu5QrPS4gy7U1Ag9G4+oqjfvSZGRn+Ghi6qVKt
e27iyLoXfB5vo0rwUQqNjjnDUt7hmG83JXsnj5um9RMOVQZSg3nUScRlepLOse+kFsT7vEr3fau6
pxpCr1fqBgv8sUDJhjsx4TfOtT6CRFMAoKlCmzBTu4zeTXSzLxYsvetZwo9gfYhzCmHipkzgoTvk
GHpSDxWvVAZKvzDmiwhGG+sHvh0MhMvaedVG7aVw5s9wsI0ryzVu+EAxnWd65EErSG4iTazswKRZ
OwVQG9OZGBswkRVdLmgEDssINkM7HPhY15SLBiPSMXeio0ji8NGu9XZeL55B90sX4Lin8coiEVjc
SyiHwcGy8+ZdhiOm/eIO5lt3XWs5JgJ9IoYy1YaGoOoEuUzUxcFtyHDonk9X/JQWlXgepQH4wm7D
LfCUcBeUwXIN4YJcGrunnwxmoDZkA+nPqCy7x3SRDKIcEFKbZBHOMWpATiITCz/dcHH8KsCKT2zG
fF+TxH6J8SvfcTtkW2XDcMOoX9F/4jJm3SJ+7Yp7bzKK+kJL6LZkmGUnaw7FUevcjgiSmA3Jkjnz
rjWH5cxghTjuKNVe0zBU3/Q0J1G01d3r2EJpwlvhiw5ghZz6D80FPEOMMPxWW2KqIz4hvgyWcbrh
s5hRPJvNS6mG5B1zBVPzKFzubVsO42ams6n8mUUxWgWf+fAGJSP/mzIPeZiJNu7B8BNG4OlD196L
KW/PZlrW1ll3iuGEpR4ikqWN/daiqzrUccSufEn1m9mIMBxqKhcHV0TZtlIdahSBddcmKvQhGAx5
jqqSkkPYjGcyOfJN5ktXhS3rSmfJILrkiEU0xFJLW15ppfZoF9qngYjzIa+0+q7sTQhYkKnW+rUc
PDPG9ak1w/VM3OSDMaXDnUaKMlmltyND1Z00k/4Z0lN7YwljetawLW4TJCcXRhk7Xm8H/TMHyrMi
oO5q1tZKYMzTs5Ga8qLIWgBeIfHHITHRXmAN6ccwBO2uHjEJNPkQ05TonAtIqQ50gTHJFJXsSLcH
j3DM7JZ3q3GWlzysmxkOwSLfc0Oj8mor/FkZFfEFwP/QJwWWCawJN6xV9kJmSy9JSFxFEEUPaMQI
qyM2fiY8qts3ht2fqhHaRKSEeLZcUpIZXQ5BvqmBLt0yVo0vCMky8Jt1CT/VnnZlpafHsM+Mm8qu
223uusIHf+Fc9ILhRVJ8jUxmQMKg+Aww3VEwQwmaAX1vYKfha2rJdakV82HlhC9OFH2gR/p0mKvC
YLV3cQD9xEaMVreK3O0aDyZ56yRsaPsibrJNPhOCkc6mH+UDyTwhmOLy29Rz4EyL7U8ZKyBNzDob
4mjLl9XrhekPsS2O2bC6UMUBbRCWjSE6zJBSPGuM0Rqw/yH5d2Jl5WBwwskN5lRqh0WvT5lhHnAW
XZo1c+5ZKHY//MhD60zJzuwgbLJbj2kb+z75buNG3WnEAl6RC5HeSzZdD1ZBb1guMUPvvBT7/7qs
+bINS/qtTRzfqxZF5hXNro4dMUz3BUiUx1+Vi/+nvSH7z/L8mn+2/239we8lzzTGD/o/fvxr+9vf
w8/Sf+1ef/gLSeBsb27hU8x3n6QO8U/5Qb//l//Z//Nvn7/+lL9wfZgCGe0f5Jvrc/n9X66/wn//
L1evEZ6PNuqa1z/6Pn7/d7+5Phz9F1dftavKtZjZ2Q5Sy99cH7b8BXSfWI0+DmpCU+ex/o7ml79Q
dejKcZDhuViY+Ee/uz6E9Qsp6JbrKkNiSwOg9e+4PoT+Z20hjGoT0TZFgsJK8rPNTSIhnzqpTdu5
qyD1MPOOfaIjVEfaDWaCtONQ7XL8jf7krgBbJxwI5BGhLi5czdZi2o8E7i0xTOVzPjPTOg+9vv4X
RYsWplYCCcxiHO2JHSXyQQBMm8wOGRoEGt3LrdXE8ZNGhRres7Qfy1tyTglWjRPS7j3m1QAmm0IF
ksSbsSHDJKpch0Nb0Q+qAdnixs0ZsYBuyDFlz+RgMkC0ivCGCE7xJZLSJMpNScRjae8e67TW7iSG
fwh+KZ2ST9qLiRAnFnV6PTbVeMlEIx82Vqa3/ALNeOo63XL8xiqH4BzkM104O1E9vSM05ZmZN35Z
tgCgD2tbxmwEAkXOahwRDYUwzUwuaRgEufZOG7HhSAnI9suhJTqYhPfowXS0XO2AsLI4mSVbcNSQ
SUzWFtuHbRhPErhpa1yyKJnDHTKaITsg0xrTUzNV4OhU2GLZVtgcuA5bN+NGBu55KzuRoivUzR5h
phX5XeJAZYBEwJoT6bRonOh2EiHTfqG9swHGF96ShASu2M2ZQbtjCzWwV6Q3mln8xE9TePfD5iYA
HwVMM6tG2B8EcgLdRB93h6JpCa+KMKCpVJDG3c2EWAK+OWpM0KKo7RiYoG9drpBbNBo+ajZd+JGp
4A+N5SZPXDXgp3qIa+gSm2l2PStGG+Czd7ZuimkSTEvJSikuHb0jh3JwEaxuyqESB6tzIRa0c5y6
R91Mo+oC6jcUSUdhtNiyHy4Okj1G5wsDndI2XCR/7gYDSC0syTjYwWkcMggTZTtvo9xF9hHZyJ9o
7qvpoY0iLTtQFptvKFjqR/Jc2AiBzvgo20BMrFqxuG6g08/kEjddx/BXlACGaXCAiLRkI68ePpDH
moOxQWNmeCKI3HirXNFPB6pqwnuiKWzpHACmEQZITNzJGLtqQKvRpJckiUS3TWzf2EWqHtu2nyCc
Bmyhwl5EJ2ccbR19YF49OeCz7iic2++IitSFa6WHoZQdMxYeWt6zZmSewsakkw+wymy0wjo1kdej
QbyPC2P5AIq7XA2W3oweFNZIXDfUJDC/y1SOW4lebOCGCsF+JS6tzmSSIuNjF85fOm2prymQdJDn
bkX2fAACkRmkBZqgnqMKD69EEcEw3zG6LVI26xLNfmT5VciAjb2nFoqL3uBMgNeSm3hYRE8vFpUz
k+okj793bol1yJ4BCCpBRDhiIrL//JJxFJ2xHnzTlizYLzbbkHwibDWrNHY3TUQma2BOT6CLCG1u
E4cokLrJX+Ys5HtDNd9dA2QnMt7My4tCz4YHwDVEK2YzARUxMgcIEaZx07gWTCYTKNahH8oV9iAy
FnzUx/mh1mvzUeRpe9HO46rLkJG7ZTmeBbfEubJ1tY1oCPbuXI+7XobRGysg1pIJfe5AiS2AwGDy
fIiVbhwpKOCImMCm6L7UaKAYsFX2gZipORkNaRAe9ublWy/C4r1mBOjuhsyYwj0LRPgUeWqHiDrG
AQFDOJ6juiShypQkKA/wYsf7akQK55EahlI4yoqhBVSW1+KkaJpPg6qyfj/hdCPsecHZ5YOpUqkH
ujbRPUtn/T4w8L0uBllSWsP0EWFgF49O0mq6P058URimuLofaKVlrRgCEsRybTY2ED2MvdUQ/VFE
T0us6W9dn4mtI8GPmHHa7Nw+QoLbOgoALlZ+vwSXp3ss1eqDMnHHMOMjVQYUWNidajSvxUNJEiT8
XiTi28Gsg7t81hBdzSmvqJKjPWDaEPG4zeiWb/FW20S565JW2LEtU7vAzJ28qiEoh0MY6316ZRrB
4jkhRw78DyPfVnB8waXgPb9BuR0+CIdjzh/CSXScFzGrUUDhfBJdi40SHjx3fHRn0k45r0QMUYxX
Pt4ulalus6nWIDPMrL28GNo+hJuZfM+NtKLqLq4lDTZnQ0lPWcUK4aFGBXGMHclkwgVGt4XHkrqe
sOMJdlkMzS0wF+3YFyI8EphVxUzYXCJHiQBAWgYC1T0UbBM/FLzqp4JZ+q02dJSbUx0v7ylaVZRA
uAos7ofeKQlORzTj4dNZjqIw0/TQogNhBBDP9UwAF9su5h/ri1BAw9RHOFs3bbrMFAhI4l5Zw3DR
OUVRPczkCl+VejWaALEm/AJmytHKOMNgJGOH+XlSJeoAJxq+jXPpsisLXbCImrbcEZTsjMw6+3a4
St1lfhgW3WnY0qVcR2Ha1AjuVe982iOYHDxs4gwclG4ef0yJmHpJxxr8TriUjEsQv4oYVuA1U/Vp
PoAWr9yb2VEQerTRjq40o3FflDVbt1i0LmojiUmf7vK7HmHJhUiWLvKDAsS4wSHnB+GgQWSH0ej0
01tSZYMXV5yZUm9T47vV5E7mhZBznrq4Z5NbkWkbmVP5mhJhiK0f9+JRnxhYcsaw8I/D5H6mk/Oy
kShJH/cAeatsve7INLRxlNq63A8GZr48VPAu0Gyw7Q3XpiSYI3ifIUpvE7WcZ9cWDnk7WE4aeDjo
TaFUd2am5en3CLkt+L4UUFiJ6HfKdfgeFYKmTVSNBnshnjTCGaI7YQTKbg9AbLzQIhJHPJ3l8xZ/
4mxjYojt84DC/n3IzPDDHFX0ErXI7QUXKz6HEIGuPbCmiSfi4/JIgVRStg0UuOEsWvuuRQ5HFo3q
rdaiCoo5ARDaaUiSozBnay+bwLk1JQIJK43FA5Dw6jvS65aRWFIPX9g0i5HaIJX5teoitn9RMmpq
Z8kFAMHsMOXWBUh0pGfp9BYSqvBBTHQ8fCsD4lbIvgTvUVuG3tyOgcQXKSH6uCcTWFl3GbuClzEM
3X7emAARPoyQkTzljYyGI+EZKJ81yrkZvWiZu6eCCPX7WncY6cWplt+PblsaR9Tt+XJnNPXdwACq
PFlNPayupnG+nVH/sqVboivRTfEhtuYWL/7U0PVGXFld1uWVZ5vRVHoSeDpBF47qbuKliY65Ezqn
ApjxIXBZyemmGcFv7UawXxNcJuQc4CT0LOQupwb5YKQ/PVqw2Le9DV6CGAMshqDGv2ka0OkNewmn
OzpFpopX1m5uteegdR8QZpkf/VCj3wwR9l/3blt/62EfwDedR3EyoCVdtpJpMzziUDyRaiO+MRDS
zm1noQLIhtD0S3btZN2jzsm2ukSgQGI8Vi8jrcx3LsjM58pyIJ86mvHUBe2rbOog8qYhg6sEuan6
qtK6fhKxhU5JQB3SEOj3FBxaPBff6rAPH8YyXdUtChOwTr14D+9zwppSMSt6Xkaz9tx6ycb3zkR1
Z2rkOosg3rI2nV8ZtCkWpNF9kkqGU9Lg5CeT0XBPtcGC7qAz918uU5Gl8w6kY5+c45KJjk+0AuIt
zSRf+CDJ/SAC0IhzmK7cJZEHIN0Jd7CXql1r18Z00QPyeWgRt1leLEN5D91VxL40ucqjOa3umrkN
UVhVC9PgBd9VinO/94ul729iJwZ8CF7vQs9aYyfxtu7izPwE2itbrwLTTt1IRsgRrN0cPYFuYwzq
SiDAG1whVISLoYuryqhhL46Tj9+gQiXYx9taRdMJqiR6HB3k5dCyju9HRPN9u7BAjDKb0ZCBn/Bc
T253N+IkJhBNxgS4WA6boVW7YagiLZFNuZoC6shgCs1PZKDpGDTtJepUr51YEBbupjdy+3E0BqX7
7FqF4cE8K9/1zLERU3HRnkNzbc7Ik2KQ0rqoReN5CjJShAllWEZreTHiaPwueRaKGOVIRyrM6w1i
y6javWk003cyLjpkBiI1r+PI0B8ocDlhk4W4RRbg0SkwyukT2CdcIsRFR/xmS3wY3NK8omlwglOd
VPItQavsZ8CvLGyK0QJJenHZnq8rye+TnJmaor8yJe9iADOpjhHh8451G1ZaabLlyyzY45EW8sbX
V122KaCeDaHp3O5sFEiqjKKs8gdyH8ZVGEO4sJVfS51iaBuA7hUnqFqB2tER6+xdYy2hq6K9UR5N
7rIHQye/Wx0XmAfLkv4VrT05EmSSklkQkFwxPzZBy+RH6ww32WEUiz6GurHQDffiBfj6GuBoNYe0
4phfkBkTQvrrhC3tyi1ZqUR3IRZL4PHQpnuEXyKKJk+l/W5qCEhDe7D2SjTRtyZGUsiCsoL5GSSs
55emK9tTXRKt4LdwnNHorpyGVWeZbPoxRNAzSPBInhUV07VTOW7kMWB0P2ImofcGUvbIdRmcWQlw
r7JA0ZxXi70z7BjSG1EpJ4Zi48Yx6+JYoXK+sYda96tGKbRAs5Vl2znucWIEIwzNpkfzFxdx+45G
TXU7V7pdc7Dhcq4te/dBiNdwPTVJiRNQ6mzDrJKZ80ZOs/5qdqPuM4wXX2ZqLndDxAVPNYqHt4/U
LRxfc5NHwXhVDgghbMz3GwhXhLHX+XBITfXe9hQ8qQrBmcqCDUtElyRrfd8mGRXvoIynZYlwMFBF
yDy2Nr2KP7Ihzo8txnd2/mDG84QKeRIoAnKtOuVWyxMayurG4RrexV0TfqemQPfK4afuzfRVlxh+
Yz5HFPoF5gYsSlthltYxLXSyiqtO3yMCbzwOTr8sW2Mv4sL+6DMEqoHemEejSg9L4UBfVD2ExGqq
il2SN8Z9g+MA64mjv7kAvi6A/I6vPVw13wzAt+7cbtanQ8aYGWTuIsb3pVc9AgGS7iC7Ws7quqDo
qkHoZd4wavWrlSpn3iKrtPBgG82BDbzYpspAI71uFivQhHxMqvRmdIz5TE4Sy1YofPPlOA1Uhc7Y
LZ9zQtQFA6Oi8iwzdx5mSykAXdBJFV4geuIMDEOV6qSgm8lnpk3Nvunw9nGZsIBue4HezuqvWsUh
2qmkTLzKsIjXyksX1oSY94RNMuHsIlJFjIrhR4rm5pFyt2ZAgdDDm37tOQhe8OvWSr8cxA5HqymX
u3FOlhdU0OquKGcUoiTDt14tTXaFhY50PrY4Lpnc7K0yO46ScIIoE+q6T00ofOlEqLC0yoJiR8vN
ndETbcsSy7ocMvrT3gY2NiL3geUBnxTDr3WXuSYoq7yZbjPdZHCkR7lDDHr6XMMmfyYKjJigvmnO
BEWjJy5miWRlHZ+RoFgBdPSoaKwb3IKKfQYM00rHrWvM/cGYbMjs4eiZtW1ezJYUFFLu4mMwrrcF
ZmJ65CG+bNivbwcuY/xXsL1sFeaXHFSEVSyd81RodYUcoalrrzCIOpYifJgztm0YhIfpQeGb2o1t
iTm4dnvr2oHvoTZhouarMdPGLScuFi0DX/TchQRJLWElLyaRVN2WadpxJlHnRUsc/QFQBeL6qV7a
x2VwqfbC1Hiqp0Tf27DKeVcJR6kU7z846m5rt1kSnupppAwZI3Sv2Oipc5bUfpuK7FVp/CJTSVS3
wqb2Ocx2sOd8KO9qcpAohwLtnBm1g/x5fOoSLtYewgZJXCx39tZkDV6STXdRmdnnCj8w3mnaAeRA
Ee3NJhit+AJfUHG09cb51DvjhjhgiMeTBszeDuYbBXuJbHoIhqLFEr0OTpJJK/fRlHRHNS3MpuZy
Ud+UzK0XhLAe0nRukrCPL+y6q/Yz/QbEawrbczBZ8xtUX6JI00n/Alel0Q+41k0Pty1R1tKdK21O
x6toYC3Nz4oOhN281yzs261mtNOB0nv+ipwkv0lbSyKVRwrX6DmzdT1dJYIEEQ5Ohx9jhX9RSS1W
KCmH4W54aQIZBcn52N/qRm7MpKAJLr3N/5WFwVX83sB0+Op+XBH8Ovb/3/uD/4fWCisWCiDfv1os
7MsfFgr/+Bf/AElJV1nYjoGmKeK2oVj8vlIwWCkg5Vv5QToA0JVo8/tKgb0B0G1YaMKWAMXUikn4
+0rB/AWEgssmwjBpi9g6/DsrBbYWP7IKeGK6AoyCfJ21gs7q4o84BmnDQLaycdxCzy1JC4wW6gs0
WkLgxaVynf4CQvIz/mF9IQhkhY5lAT5R64vxx8fLQgOcaKaP28VsIaWZ4dewVMlmHqEy/+E9+Cfs
KvknyA2PxRKHDD6ogBzQ+k8okl6hwcLtwFSUGSprRM4eRvmROCZSVlcpw4OrfjGAEsiOU6Vu3A+V
lcMNZv/0mLsmO9RawxuuzyNtUNq3YO9SN2yecGswMozBuZyVCsWJuVX7No8kxmEmtQO2nQh7wg3f
8MkGe11+akG/asRT8YA7oBvWKqsWF53Z6DdxJtvQazEyM/q3zc9ORXhgcYkPntOSBYLDJ/okcQRY
PPwrvwyy5YYeS6FsqudwDz8ATDjKqtuE9L6LmvjogX0sEPFNGlEWbjjpgifHgR8JkogxFlo79jnM
cmbaLgxP9r5a4M5sELlwlPTuGDLdNRsJM4UBwleeYBW1W3W0Qz4PYujlFm/cZTGrhwKyRUXehQFD
mGHvRSyt4gZI3+UUSeingQ7/Pq6etRx7t6PLW7gLBa5Z+5Iqt9nErow2ddXQlLpaczlHYL70njj2
gM6I3t7NIh8YJowHPAhbgbjzhKrsOXaxtOaTmfpzHa/rFBKZp8E+dyjYd7CovSjCpWsIMmcswB8D
EvV9GspbQeGN6PyOtHYG/1BilZii/Tpq9Al5OMpaDF5aGTx807AmEOFXkbCctfqEP5DtgpK6PGB5
dL0hs1loRBSJyuTBpcp1f3D027FH9NWjq/EE4eA00Vd5Eaa+VOHbyHJ7wx3jIO3W9vGo35Zp4zvr
K5pSzfiBGd13grg6fZIfVh9citQmC5EqLkNlq1eTs4nHsALtaNwGaIaQJImPROU7I9VrL++7vaEn
X0RIp1DImmeLv+AAORtG8pW68WXehaewSgXREQGir6i+D6HZahYRlfNwEQXpvjO0yyhr4m3lznzu
JgdVeB3UdXiZGCb1eYL08brurHOslc8F6Roey3zQxGN2QZ7jJ/0Sk+gJ+XSa8+Y1ZDpjh8G8NnSj
u6VLR6bi4LdHeU5vYjpnCYfkbATTWxS0TxPDsa0lgYnT0JHzE2gPgRFeziwqvMWAolxqa9abXRJ/
ExSbSYVwf9MSY4F8TnWXXwC5P/iFYpON8RtZY2SuUQUws7K9zka3vwo4cp2HVqPUjtRAg9+01ujx
xt5GORusoIS1pWWs5IKcL2pay+Wh01p8yK39MOr8poWNzbDgfWB79+aG2NT//+X6n9nZ2y4wDpO7
7T8mNf7P4uM1fy3+9lp8/O0cv5dvr83fjm3GX9s/bvH/8ZN+u3Rd4xcQjVwwXGkwzuDC/v3SdeUv
Eisxi1YirW3r1w3/3y9d7mMm6yzrTXbsulwBrb9fuuoXjgLuY9xQFnRefu6/c+mKn8hE6+oe/Jpu
oCdwuaNWwcAfb8GWuRTDdlqlaMyNTWLlb0XlpFvD5mSKgoaQqiX7IluVCEk3fStFKzZuicwWCzEQ
+RKWiFO0PjwhetAx/jZg7PD+8CL/k9tTrGjHP0CM1qfI5F9fywJeEeqNH5+iMQTc5GnY7B1kMBsA
+BJJfM38JHIvB4LOGG6eVUvkVyj55uLc+4vr+z94AiZbI14qOvuf2FqQlysHYyQBmiFPwFimwasE
fksjDrYREijyBoOAjLruxGoKAR2l9F88hZ9qlV9fAuVQE5G1vtLZfqpVWjOGgMzIac+GlU2JsB/6
iDOwLn7jtP4mdPknr/XPZMPfH0jxMJCnXSaeP77WCuxOhyEIqEQ5lAAYO3dnd9VzWed4dGY39maF
FquGq7bBDQAfPdChYE/ylkofiCHYAJAORvDaJta4bSap3xkEv3rr92K/bkVZRpXzvsnNFEQKx1ma
mvYWbws+gn6gS6tCqr5e3rALQNYY8ELOtXoBFX7Um5ZbK66DU1hw22mQ9fetxfB8Dh4Z8/JpzZeH
UjjWzpxGAhjb9EsYS7pth+yt0HLHzwgVXRz3k93unbHYT//6U7pWcD9+SPlK6Ah1hDIZtzvrO/gH
mJi9sA5mBQlK0wiQAE/zSxIEvgORwwuYm3pmFLobu2YH+68fV66f/h8f2LQMqnkwlOh6OEZ+fGDY
I3aFrTzZoxXJtgSsJEfbwSlDYSl9alwkMfaC47aRiGsxnWFC59a0nYI3lFQCIlYQ2TvUKxbD6g37
3NR3A1ZjZT3O+wxvPulOknpz1oq/SmWX8s/PnSS/FeKMyknZ+k8faxZOeOfhqu9ByxZ+jewEaMRa
NQ2kXUEl2aZ2l+27oMvPlB7AMsRxTPHJrXCIgEDe3w4gE8mfdakAsmycllsTa17r23Aj8N9Aep+M
5f1fv+Z/fq9NQkYkRTsHksUe/8eXvJNspRvmuEh4GMATr8ADI2D47YVuVIVoqKc+I4hD/tX385+8
YNKkidNRgOmW+9Ob3cs8GHuGpfuAbRKrWKbmbty1fwGO40b6+SOFSExAhISTwvz/J9ZugTfE0Oos
20ezXeztpkY5FERvf/Eimn8+17EJuLaUtJ0m5Mmf3n02Q0AwkiEjQi77wlHEDFi1FE9hYaCfXUta
V0PiHwwdy0axpAxEsy8RmsstmRTIdHr2r6vsR5h4CeCqasyf4M9kLR9y8rKJf9K12IOH8KDB2CFE
0D4z6G0QEPcORSLl+wBmZKehndmyuJVbyDl7feJ8swRxHXHtatsy5j9jbi4u6e7wH/fMct2Af2/W
DvgzpEqo7flTPU2sf9fGFTWAuyMTqthEbmXupGy/TZ3TbmQ1Imjqkrd8id/Aqdwy5Q5OAUzcjUl5
3ACqOrT4RAlmKg7a5OogJ3R3B5XjC6gIHHjmt0zpKPmxTvCBE3y+ixCh/1Blb8gTsCGl4WO9VAsq
D/ch4sPhaV3K8zZuAdGBLo/gEBuyI1iNb/u4nt7znIL+mqi/Ta1x/GmC8pWuntXMTcxXoc8cy5KI
6rWcBaDq+EZdS3KxM+QJ0vqOcZL0nT6Xd+RrUzzECxfxojQoh8kXuU5w/sPOIfyI5wvnEVpS+snC
H1+DkV2GI6bvweHgHvuq3aZcIH4yLSSPN9qzDS+KWXPjem5kOD44ysDrTdJgOMuKfYotxVgJP1ZN
6LvWcgNnc2dscjO/RGd2nwj3oW7xzdY9FK40cKI9xY/BxTKYRCry1hRtc6fiBf4f8CEKjD3alLdG
b5tj26M+gsFGSu/Eu5kzWvMIAlJMtdSurrMv7C9ypQ1f1N1wseTpF12Yu5/aufVDk18UaI1Fq31F
IAj+smJwfBYN5//F3Jn0xq1k2/qvXNw5CwySwSAHd5J9SilZnWXZE8Kyj9j3ffz6+zGrUO9I8pNQ
wBu8QRWq4HOcmWwiduy91rdgMnMcq9kD0MlwFuuZYQQVz3m5bJlzSX2V0uNcAwZ64SzME8udnRWB
yJDc1hyu5OOQEgNVhBxEgR20mykIX0pGg0T/slqb8eghci5PE8FiKxg7RC7o/NnGMsLcViBAGwCn
Qc7ZaZJaXdskoH02m0s3UA9ml/EbKU9PbsKp+nxjqAyuWxdbPYx9bBLLszuPPDZmhdGVHClyc6P4
2YNHs5KhfWt7mb/HJfvsmQMdbZ5w0fFqnB/cBiATHpQJoiNYApG7e6RYD5VPIRPVZvrPVyDnCcNf
f4v1Fc/9QPHpINe5KiZuVh8v1YbB3wfxz155sMU4V3P7W5PXpepLc2UxRTyNKES2wC7jdeXx0JZd
/Hz+4nxdqpi+0LvEYE/zfX63Jfv2Gz0Gf9d3Jut1NfGqqagihNSvt/HAvVMzuANdq6OgY72ROSTK
uPOTdTINp3LEe5ikQbJbUAHMkrIXA5bDyle0CDS/g0c3/ecNzk15a2X1E0A+b+VOyQujV3+F7w9m
IA9Yr9KXbqKO9gZWgiIJ+YCWoyvTf39duXMC06bjOD9yETkMUA8xlMYv42PoleLgSQvjZOmlG1im
3oaFivxHXT1JC6TXsjsRvUf8UsgVkMIJLiw3eZnNILixknIH1pGMMlwT26YtCLCcLMhU/u8iYzGx
LZ5cImOhMLXx17blPcY69SQH1toU9/yGrveebNXnjvpqWc5mIqtXUeZenxelXrK8RF37RAOKjbF3
r63ShSyXyVvOOwUBr7wqZHc/z8aiCrJpdaB//9dpIloKFje2je2y7UDTuT7/wnFOX5ZXoo7l7bIV
KNe67Sq+2PkeVJZPZrwxkpAYkPw2nhhmSjogy2NTAP0MLJlvS4GBjRH0STZ0JKow2zZgDPCW8TCe
VzoPlhGDSu+hnCUrKp2sLavJ+KUFV0yHnvc34c3cjoRVbhoPKWqWtsFFt9ydiTyvtdTlSYeFuZEJ
7+FU6enivBKDr6YQc0Pc6TE9CfZ4+kbae1BZBf+Af8Plm3jTDiPeUsVwA/oYAUFc9npnpHl8Xfpm
uvEkgBlkJQyeTa7YeV+BX+2v2qV4Tl1JdynYApya9wR08iLOXMjlCZs0i3FUUaaz0uzIXS3wN/HQ
NT4LT4bZAu4Jq483cGtsn4Jiubtt0jzFgBpWKmLV5xRU7OuQv7AG0Lk7r7+Y7xc3cUQ3LRX2yvDL
8lAnLTAOVoDG5wPCiKda9rxASqcnZrYMmGuWm6QS6eZcDvdxkm37sUmvjCCbv4IfKg9q4Q3ZEY+v
OaXP52el6PLnxIvwMU4PxLXNbBgNLaSBS73sNoHPuph2vAJB06VXoGLSjQszB+FOhi63IyQPD3O/
6qui3qlBQ1dyYX+OSLLpwi31OQlJSV1HB9J82PDmrr5mlawvYyfqjs5Iz6hFxELYSDRt8JH4O+QS
CxvGDzZJ3TkrQO/w24JImgciTsPnSC29RVs48W6A54KTPW73vsKNE09EmdblU8DQfTdxsvplYCu9
t7MElUeRgsCtuvsE1u2ecw46kQDfC8oaaCE5TKpU2fGGiX6wsdGdHcKs3knNMWkow6U0qIby2MgI
E1mf47LT+EudMaBnPNclIDC2hTSiTq51c20LMgmVM9FW9sPn3sgwEytUJUMa2Gtr1O0uHU19qRte
p6pgsV+OeaWq0g2uK/7Lg/4g5RgdfCOvr2OZpXDykniN0I6WJxKqdYukcDVlCMaGqgb3mNMLLmau
2GA1fyUAbLbdgIhe1EV2MJlWby3lEBdZP2U+ahp/8RcPtjteDfZiX4c0tq8EoAlkSQEfD70UrRIj
adHzd+sCJaIQ/a7p5QW98x9hFo5/pV3DfKv2AiSnyIo4QP2q1DJhmAFWUTwbImLRIg0YeAhQXKPu
sjVPQ7NKwJnRmTXpvDkl7qfAipEJxPbBSGgi2+1owujDvW+6N8aIfKlhAWhBIITYVrZQm34BML0y
xuYyLll/AXJ8FeZ40biZt0K6UrGUG39VLg8feqwUtIewtmlv/ISNBCe7Fvax084t6XUWyBvz1Bh2
uilClkwz6dtNEwtjMaGht5iQiHnLyUenzC5MzbIU9/GLmEofIB31k4DXtCmLaP5qd0693GHcAhk7
kIM54mVMDMRlwssei7p3kLqaT4PFUmGI9qkIaHHkad38CjX0BHbingG+6vZpSREcMXjdjSkVk8kZ
jihow2LhWtZxx0jBILHP4TNb42HptsYAUKCvGv6t5UQvfYo7zIzpFfI8ABumuLUnr1llBa6zBm7h
GgYHrL/Q3zvj+Izz1dunxXAbeTwxgZ83BKsRzKrZCpbvubS8Bd2HfesKjoXs1iufMhux+3OKtcRM
sZchUr9tsfxh2lU8oVE7XZzHSrG5WFwVro9sPIHW/cEBst6ZwM0vW9NqvvZG+h2Ny3XYqX1tzT7Z
DixqFnLTq2Tk23hUVSiWOqrrZTkl0VBfQWVL6cOTcjhK74GW83M15ycKDFyKakKMUdtXVUNdA8/x
hHzS5dwILq+zRjIhp/zeRzw/WEy/Oivjt8YNcpAxiW7MRlTfY5NrD+cPejSd+czhCasynoYejwUF
FtcU2zrX2VHeI0P05jI04vEhrw1iEYGdbqyleRWH83pMU+Kbll540FLnpHU0XRsEfvYr118W6ZyK
bxgqau+2g300UmNaeqjwuCXwFZvyQCTgHuhHexQ+kwkjegnZ7ZuGfQih23Vo8z3POzr8nZg9Inmu
l2cVHdB0DbaTUx41AYdra5vYs7E1+MIrZ9kzi7lELL+cWvREgwjkQrohT/upzNl6hrEfv4QVr5Ql
TW42ibv7rp+Di5nOJLVOBuPG7dK7uh9iOu1ia4QMfyYVUd1xot+edzn0SsUphry59p0ZKZPni1NY
8TGZxTM8Rbb+kZP29ruJJzgKWPHogODfAzQernuDp8mfg+BnNmItiZv8xdSm+QwrtDhl7Hrnp5/z
5rZTSXzBYfWFJgS/KnPvvAnBqW/dFnTtD23AzpWAd1oaVdLR9aEP/eFKYrVbzaCeD+cxV19aZCVT
Q7EohNVt4xc5m5lfYXxFCw6f9XqOWcZoRqZkc2KkTmV3YTDqZ8WtLmdL662DcBnXq0e96lBgxYb1
BRFHzvSDySFyXgGRh64UTztbXM8tGgrn9rz3+hPvaeQEDx8f/OWf2guuxyRbWMpdhP2v2ydDgn06
TOZ0Dw+Og7hNw1Z23VNd0RRMzFzvAOgxY+u5y53O9C6y8p6lpnqU9Tevrh5MLxa8wxx0lzKjV6aB
DVk9pEN4g8JUr1EbGgcrI6grGk1Sz8fhxs0NWAEeIaNWF6K+Zx88n5GYh/9G1B69uBNUOtm5tyLV
xWY0OnGyAFNcuNWUnyYDLxpwEopSxRmoY2jKeSm1OF9Lai/DhFu2HMJ6YRME5P0ma6e5LICi4UpY
qsBomQ9y5t3I0AuOqRDTf94iZyJgMyhgQE9X4G2UQUJWMkpwme6DljMl8L7gAt+PcXBx/rt5CtT9
vPDSx2dEy+smcCF80qL+Q1OMmHe6bAg4maW87eVB6K5lbKX9PlEtHFBLR4e2oU6KXLgwqZFgJXGh
iICGsz9pVy35V2/7VRzffSJVbBYMekmvHyjebNEjWO73Xj3hwWNR3wBTEHfx6OYbB/Ljj95Mgm2w
cEfBg9yUQz7c+5W1n+1JPH38dC8duDftWO4AOVg2AUE83m/6wL2FPSoqx3TvLIvA0jDAuUQJDbAF
/ZJzG4esrh9/5PLz3nwk/VGpkG/Qfqbwfv3zbQBMHDeDfo+Q0Ntm9ext65D/BenzYWqbgUErFNxi
bLIDeJv88PGn/+FtZk7AF/A97j6jrNefnnNR7Y4x5772KMZSGjrrggPFJ0/4Hy4rXWZLugSQ/GFM
xW5qoUaT3V4LFNG9Rq7aJNMPBvHXOBi/z132WTrI26weRiE0P2E6ePS3BXOfNz+sLpqQsiTv9mGc
tJdBR8M8RihxZEmglTN6DzjCi1Vl0j1bRuv5lM37YQLLCZQb48YQ/9bZ48fX+o1E5vyVmCOiJuFh
pwn85uGqcOTEvlnxjqXJj7IiCeifxW+aUONhHvok7WWZMr55skh6UYrcEsvzl0Hk63vbk3joBkXa
7j1MHo0FIqIwkJiWAaYOk6oZGQbJG1nytTLzY2aqr02MK2uIx6veSkHWLo5PtMufJJ0tU9l3X8tH
2sqjzqvtnkcif5u12N5UzaEK233uD/RpMopnQqto5ZgFDRVArJBiThFNsm92V6HCL7lF5LbR0kU0
IJqJxhR1HCRyi/jcEk6rcu3rUXTNqkuSX26LQdScNtqhBOnU0UbrYFHj9GFU4bfpk63RhRg+6dQo
HUZruJGbbJk6pvha8ftkydrJOyg29nK2NtFWZgHMITMwQG8vraxlbHfe2BJtNsePnxDr/bVZJsnE
Y9pItgiwezMsJTRk6jgYVnugFiBdJERYhRgRRUJOXwy14HqO7JjWQY7XYQA8svxMWqtrJ6tLCkIk
+WHATqcBfyIM7Y2tRAuyHZa6WadUpS0Bdle0JMBqeXRCw/zT9Uy8H2kp1FLEDdgSASn5hm8eu6Fj
nW8oNilK21XiwyKnp4a+WDVP0Igg57j5yfPJXhEJflMji3fgpKtPltX3Dz9wa1I/LYvJ/RIS9Ppb
5JC1Ktxo9R4UwQU2Qbo2PAlkHbiffNDbaDxea0aH0FMVE16Fy+jNSsMUJKgtmP77oKAriNZ7RWyf
3tXo1l8yjb4HvxQP79JdrqeemLy04cv0/rwOcvKKxip6tjjCAxu2TirnvJdyBDyLcMrlzFhweKe/
fWpsZvN2RhvOwJO9/fjB+9NNY4DHAFQqUyJnezOaKji5WkJHSJtbYh6QYMOdA5G7zluqzimfSF8f
+9/Leeksnunr6GXOvU9WrPcLpEIWwTwR/IHzXs2QWX2rKiGqvemUf9mYaNdcBjrIGWIoUtw/+TTr
/QRLKWCuPnNfW4BoeLvzkpTiIWmsmF+O4S6tCExfxpLglyDTiVDSwKWg1h1DDnSP4Zdcl08l9ugr
F1M4Cp7wufLEfJU5tT4MHLxXKf5NGFcLEJl8lCsSsz7JRHu/j/KN5TIoVmRjUDS+fqiBy5G3N/Fq
KWOO92VbdRuDDPltb3J+opWNgszMPhla/qHg59N4IkyfChW15Zs3KaN0gKZklfsgobFZA8blID5Z
JyALGNrzjn5qSNyQSPtjS3vqEj7x7blnSL/d2AL2hQRR0EIIGBRtunRoaYTa4oLWithBZ99WNkfM
CFXjxpbdk6Wpt849kUJwcLIYP+8gCLCaxZJ+7TJ+caw+vk05Ua3z0o4OjgZEHKawmuLA/pohuloJ
g6FeJVxQ0AwddpFaivlg9PdymVAi9LyFv4rAbJltlJlDZnrmw8VKXty44+MmfH0i+GEbwAyrqh2h
DfIYfvzG/XHZcG0HAY+LahfNxut7WXk6jhqHZSOcu+gmzRljCo4vO0uCYKWxXLIHcshF3/hM25xu
tuRGF2PtbcbeyraFC6ZCzfSIzmt9bo2MRue4omfaVpIIIuv7ebTpVIJkJ6a1hBE09nWUcBM+/iXL
Q/e6gEUbS3WBmskiZ0m+We+b0GEES0DYnhQJ+PvEB2yIA+CVcKKBiDQ/X/uezr87XqA2aEHTT/ZM
530Ji0Ua4iSaF7RG4q2Ewvem1Cc5tdybGVO00mqmG1AYHRnbdMLt2nceiwpIZWxH6bEnFX6DP4iu
gkEfO17+l0yLetObBHVhLOYRcbimtWIA5M7OD1P0GJjLJ6Pl0HmeP9DaEAZ9vmDCMRGA1JPVMg2Q
NNkTmpJ7M196fNPSztVVfNvUo/NoZsAPTP/UDDgqpKvlbl40L3nov/Afhh7QCP9Cx5ztC/jD+1Qx
bvz4Jv2hsvAsqm9PEIrNruwuV/FvVReuq7TAfFfua4YU5wFB7iwjYcFEqIp5DXWXYc1O9XEyU3Ol
YyqGIH5keABGdhnDaBNRbdWAJWC3vs2W9a12H4h7j5mLV/DhiwV8ySxCmfm8//jbv1/3PMulouC9
Nzmmvj0j9Z1Rtahgy73hOUviD2Zalop0ph157kZlQf7JqveueFY8U9SnHMqQObCxv9kQI9FC+Eg5
CdLaBrRSdSiel8n9eRbTnm9vz1AIQMSi5EA00i9jwKGrvRVmxX7b1E26lYhZcNCw5nx8Pd5ulOcv
J6lred8W1dDy53+7me7sJYmBY2gfR+gIuobvgKOPKQD3KVuuyn/8ccsrjlLJFhwm3m07aYWXLSzT
/SiXpxYN62xQUDktzw5nx89OxN7bKlixxrGioOhEyCY4Ob7+eRH+UlfDQdlHUSRPfjw4rIUN+C3H
3zFq8gEyplQk8aKLxg0hMV+TpyGEUVw7paO+jU7u3yRDf4AI86V1vQnDbOeunBEvzMg7uqG70l5m
5CbscXK7MI+L+FTYUACDIWe6qbsCdjV/eTw07jK7vo1phx+TvhCk2wIjNEor3yRLqitnGCdaG2U8
EgRBOIAJ/wO4/IhlK8V4E9bOPrdC+wIth8FEJf3Szqaz5thm75Vlcw0RlJ/c2kg2QZKSFcw5eacH
A4pw4XmbPuIPIst4FovaTox1fztTqGFnDpKNijipwbVAcE5FR0ewoa0eM6feFGluXyBQlejAUj/Z
uHld7IrKiWGUN/D0cqdI6ZIF9t5WtXfwY76DUQUh/d37qnO+hBEBxgbd4Ussc5r2jxY/+tEnyEGl
8pMXzX5bqCvLowizENGyKpmc11/fbH/xSxgZuzwKCg/mBe+YnaEawUfLZJtaKgFb96Wq6wJu/EhK
hJ6drVUtN7CEwIwPAgdt0lPXq0aRRZJFvzIrsXce0kNsFqNLS2lwtrPhQfRkgUQ73xQ7hgjOeulK
7DxbGzAtRufkL399UnZfush6kAq1yQjudOvL3t72TQ5WKGm9TxpObzcvZH+8ULzB1DEsNOabR52V
U+DOS71d1GjAAbD/mcR+/Pa+XTzPH6FQGBIs7op37hVOYZJGQOghGEgqQFS0XweCBDZppRGDdHgD
Z4OUgY8/9G1RwIeyduIrosO+LBtvVqgQFGfiRo3a1aXCfBj6zbqCd8fYDf+AZzPSM2zZHsvGDIiT
SNtP2lribW2vbPY5dH4U8PRT6bi8fqpmYkqHZOEj925lMJfH0VlZtga0uHxgIP1j5XfentXugbZD
ugcHMXz9+BKcFXB/L4zO34EWucVZBtHvgoD7+yrNa9MoqwFnkbipsRnmuj3k2N05iJstyTZD7K/j
3Gx/TqYOrrmQznU5oTotOouYoVTpTTSoZt3Cm9r1ufaezNbiUmJe3UD+3eVp1GBdnVtMrIqf00Xq
VNeOe1LVWD9aIaqE1bQATka/u7EV8MxoMLJPii9p8Rte/UYKWHAF+MpsGtfsza9/4xx3sITZQnc9
b9VpxMy/MyviSfyhHC7OPwIvfnZjkgN/aglnWDN4JBxVmxqrPtoRTQm2selFrO2I7C2f1DEAF4nB
e222IJKslwotxsEYXCRkMHI3cWjfgguxt1UTD/hLoxaosgvUSWpv705qYKqNFVImZEFiWN5mOEJR
+ICqHcrC2OWVpQkRkOA4o2kHcaa9Bq8P0hOqHHzg8G42pIF3ZMxuZl096oYYsSbqLyQkl7V2TIgi
BPpcWbHqngzQUx8/Mva7jZ3LSRMeTaWiFYwv7/XlJPMiiElR8HfAcOid9EazVslwisPxPs+dgIgc
R+x0J4ABuzNmFjpe64SYm0PqZQpjOd0rEOvQX3xes6QYoss6Dc2fNSYYxsu+vuRvcU/DAPt3Mpzi
QCOpx2ITufvUHH5pEDqXnPLMNS7XgIFK6+xqC55A3ljN2nDLxz6b+90wGQ85DelNqpvPKhvn3Wrl
CM7cvLG2BFBIu/T1FYD/N7u0U+RODGzeHh6FH9Y0MgTji2OL6z1r25cePJtxMna2kRsIceoIoE/n
HWYnrkAFBj0utDL/GoeLvCPmtUs1ju+VJxNjZ40VD6YbEpCHOG5jNjwjc4ebXMReAh3NEwCPFjZW
RCiq5dyPg/3kGCJbzb66D6L4N2cdyMjMpy7zzlCHENHGVVjE3k1HPbmNMq/e+kPGcbzA5JuPU7d3
6Q3sHUZ+OwaTPOgDHzn5mf1JD+dPzw6TC4emN2vfu6JwBkDIjJJnhyT4F9wG3s3yrgAjB1AosCh+
/KiqdzuXwy2yUajRycVa+lbMnPf0qsy+Y4VFTrVJmEM/ISyLLitdiLWp82lnm0FyDcchurS8hgWv
ofwSIxd9GuoFhwM6kGnit8EPyK90rwIt251A5TO5F3OYlJt65r0eEiSv/LPrippwY/g8l03C9mGN
vM2U7S9lC4HbKhHziVoPfwlICQesYoLJ4VScktZ0t2loh7sISfzXkbCNOwb+wUaAAbqt4livHQud
Bl5+WlwuiX4hhq0rxFz+kYnsbYc/5uCnMysHNJGr3C3UqcFdcTWaLMttlaY7QHPBholpthTiw1dQ
ycamHdhmjIh85LW0VLIrIeL/xPCeXFtmCcq7KcwfdkBWMCJmxtlRVBo7f8FEtUNo7AjMZDFSwt1G
9IKoQHkh9Ccb9B+eFh4SejGLHn3ZJV+/Z63rZmkeoor1MCqyhnD9mkqyOZUwdpTkhfj4eXn/eUwV
UaRTYnFQl29P6W5aoAyG4LDL8pwCpOJtQDbnH9EceYdIy/qTt0G8Lyw5tuGU5sSLTF1hcH79Cz3k
bXBlQmeHjsmGs4EyVAjPPcU5g6hCE48+kT+7DVt3V5V9c2jAn0A0I0OnzHn5FYTytTOqYD1xcga6
wEZlDtxqs3TIZFGi21c1P4W8wOYub1muZbFs7hLsnsTCfyOL8ue8LCNhgaGXAEH+dpH9RL9Yw3RG
FZqUsbEJ6U0+lGR2HbXrXZFBkwJ/sV/qEvAc8JyXVGU/gQySNGl20272An1JX8vaQpOksVI2D63m
WRcGK/95a4X43qwbPKFPKMrsLWFO+lYg8kUjwtvk++ySEY/gZRll5uXYOd2+dJfdNE8Rg1fUJWnM
PtPnvV6Zy7t6JnQ0eT8/E16LzGngOdc1j3jaNO0BZTF7D7k0mzat6scYdNaO62YTvsgXqhRmSzou
euMbEVOAuQYNev7TjOc9nntj1yiD03yJMmTTW8BxJqQFq3nZdZPIao+QrBQvC8tFTF7AceomzUWc
2mPUmd6VqBng9xn/1+9CIjEVb2gR8Y+YIRVEEfjdpi0Rf6P5hsoVtg25g6iIii6AuL38TEOK5How
tN5Ug2i3/Vy6ezxK+HjzmGuXSW+faferO6tfOXrddZo51pG3czjhqSFraeStCeXs7YcaMLkXU0af
X3ff5fKhNOUTIENtwLIl5Axz/SPf7ji0czvOb9f/awrz/xWq8IrK/P8Hhlng7xfuIi/5wNPZ9MXP
X9HP7L9ump+//2qjvzs5/89f8C8rp/qHg+mSdr9tEdNDj/nfVk7xD3xAMIqlEApHk/w3PsHy/8F+
6vJPW7g1HcY7/3ZyWu4/8L9QpTA1p/ClOfWfODnxmLEc/b2SRgKBvhzHKEYwT9L8eL1c9YWbDMhT
+2MspbiSWdn9rFAs041We/LlvGOph6Yl0TLwT0DlEKUY7ojEBcyKiQh46jgt+zVx6Y6tSW3IB2Sr
rqaBZTTmHSKzTZLmayLBl2MvkUkB7BQwM35AXtvIWDMfxXASDMxxPGMi2RBUU+8W6OBBTpPzy26N
73Ba5q1EbP6lntzkYs61sSqs4KZUrjiplLWwSt3+PqjLYTcOZl3u3Ghcq9gkXgKhtEALFNeSONi4
7XY6Hk4RYakkIYhhR9yvOvj2cJfJNnyyS8GJvXRk+JCplOxCZ9H/9EV+MxQ26w++ov6xYRJxq2IN
DK9oTKLNh/LK0ag6ySEg3kNJkJJNWdh7GHiJXrfSfow55Odq3BdIBmDgeprJ6KL7nxoE5DWnQpaG
oruoYL3HrCuyu7HIE31kzFh8hRDDOy0yFXwHeV1dhPYgNy6dkuvWExN6sSD4TmpovOeaQo3x8TQc
9QAcMgHltWE/vEyKCnpRKoh5kTWAR5fWREHgGnOj5aqgBsu9pLrprKJ5BKhTH7PeDPa1W4ePhD7A
hQhH0PQqvpxaf17aQrQkVqof/APUz1MINGoFqTPaEZcSPWMrw82vh+LoWLByJ6ZEezLiQrjTvb3x
RX4XZgSg4LZaMRuLbru2+mUtijH8xNWDnQnnupmz+KBzA2fK7Nhr7FXo2NweNp42rtM48YjikFX9
tUu5vORie6th7CKwv9UQ7VyC5xmwy2E3M7X+PlgifjCi1nqsExopaHlMsJlD7a0p7pNbDTZzg63U
vmQ6zvlcqW5bYitlsoQYWkUi+VpA4sR+E/l00JGqOBcxA4Fsm3dugGSfCBDC03GgqchE5O8n9qnK
y3uS9tDLZ45YOUSJ5ugf/AItcj3ArCCbtyK326hJObK93HyJYrPUaG8IVd84oAbviihwsr0f5OFT
jRkQgZIXzL9s1+huqiQLFvlu0a+5Z2MPu8wZfsKNmo7SkzlN0sqNvyMiag9N4FAFjqVpMnRygZ2C
ZTsKAc3aBkdHdGVSWC43YQweOtean5hFEsJZaIsATIpFGIWe4uxp6yalhTkn0LqrVtlXVi7Gq3EC
1mHnGfpW7cT6GpBhL+4tCh7SlJ25DneOX9n+t6Ejl3euCYzbZr6JwEUXoVUT2SwMwKpZCHX6WLet
NL8QfAOFa1tru/V3CaYa76HFa7QUt0gFAm7KE4N0jLkkkHCxomPfRRCqiwoCb9g5l7bv1ET6ePn8
ReBIC9e5igYBgQ6APM4scsCSMamhOJI+6vTmdAfp9iWBQbstUjR5I5vmsTQYNdCQJCeKQD6MX+Ss
DHOgr6nzQCPa4Ndm7XS7OBUzUlTcDhCrXHi0tt+re7r0R0ArApusEfgkEfX51kmCe+p0YBHZ8M2q
bI7JLiN1hzg1lAi/RZ4fi6E5jlNY7I3MBHnZ+tZ6EcRvWU2Lq9CyiwuXx+YutysDqBNoL5AWXLq6
9vY41xZffXXRuyhXQsNZux6eWx14V5x22yvPgVhXDHl9yqJRcVed6LcztNneI0bjW9xJIvTsVIKb
Xhx5fglEwifQSRJu/AU6ptraALrvVOOU1wzlEXukUm8149pFnWgGX8Nsuk87EqPmLg2Pcz9C3VCq
uagAOq4gGAcbNdmgs8sEBEBi39fEO1N9hzi7QyvYuUHmwBkDX4s4T6yGgL6U6PqrGrEBqRoRbbtk
lv0DuKyboWqQSZmaGEfMShzFou5LEGVEjum5o/BFHijJyislhNu6WYfzcEfLI0MRbNyDfvsLeuVN
ilhnJQO8TlnXdeAzWkVuNm9Z6BmoPvkThBJp8cRooDrCEH9wBp7/OTdWMg9+ZyLai77wbyjbzL+a
JOZJL6vLylU9HXLyC0zfIIY4nV5U0V32TOPX9Whw5ys7J5QsZdMKiAbUWd+hlZFgAWygXXbMSZY8
7/aURCTEFW2erekaEWangP9ns9RPBt97lySB5pDv1HuoKOOVF6XYCzxjvEesfu92QXKRyVxh8MmI
rx8bwp2cydmm9lTcNoRvbIUi2gZdgb5GBAf1fM4nCRU+gBZC17/fuAl4orUDcHIzE1zPthBY82Oc
wFsj5WC89v202pLGSp4PeM9fXd28VLVNXlPv1ReTG9i7SMBKoUMEASUd8hsJHB77ZmtdTMiMn8uq
IDCVRgg/foSz43TQj4kQp/NuLaH0HboweJa9eiGXlx1liZu6mScVX9SB1kdLyfC66rofdQGaDZOz
oF9k6MdprK8g1BIlLfOrrFBbiJw90hUkZNQR3/5W4938syb6L5Izb8q46Nr/+e+3LSJTmegzfY6S
CI0UutHXlVIQCRFk8AKOHJPz6nZE5oWIesi6XTdaDm6SNjXxXQ2+Y3xyaH5Xo0E6UD5zMBI6EDLa
b7r1VWV4feMVzjGQ3wirYt7+yQdQab4uAs8fQDPFOR+V/TenckRv6ZAoYszA8F25FA06m49Jad5+
fAWhg739IKAmi0KLa7kMOt/+krIkgDOJzOjoWe3QbQIx5u6mi8v5S4tn7CsZyw7bTIlTaLRr8M1F
MxQPBUlHdEMz8bsPaz85MTURcCA7iSbJcjEaNcsLiBlHEI0xmqNC6U5ceb1FsJGbRGiI6Cj7nGjh
CR4HeHKyjB9b0svuZlyFdsa4xh3kZRVr74qs7vQm8qgnnLoKWqwzNsFjndW1z/gcloNW5H5L27lE
8Z4CnldEe8oVCccAxoESj1c+zOUjcQnk5bHFXoKWmnZZhJ1M28NEUQsoGkgRaFKLus4mE46VN+ge
faC3G5cwtFXTMxjjaEoiZMe5AlGJTDBpUDp0XslkDWny2h2hmB88tyH5m1YO7aU9onQXhR5W2kNj
zjI/Qfn3KE/dcMUEnSgipeaLtrWcYxaSIL9uHNO4S4FVbqeyk1/yubVvyKkISUYEuWk39APiikBO
iMJ4OhJRfslB3K49PCNfkLxLiI1wbwfbI6kwqxG7dAXhyCYCiMqMyOAOvftIegUF8I8imS8Hv/tZ
doIMPxxHFjO26yp5Hga6YobwTiAUxVoyuNgwYW7vIhMgfVRy4TRqyKJf4EdMyowDXMz4J8dvPBkZ
k8leEbNlFHfW2MfXUZBHmDls92aIo4OirD6ys6drs3Ozx0ZVZBpRjNdHrXpq+blqhy0pIEscQFM8
JfOSo2pVzxDk5Loh+3MlNZZ6wbP5pVY1dXsof/GGTHdlxOKHKq1fgNVtuDMIrDRIm5SBPnq9cMKL
YgAe9TubneqJ+Q49by/l7YbFO8jrSlcDLO1JyumbryeQzX5uVj9n4Fffu4Cuyb0MDKvg+6l6XruM
Kb8LO4yuvaqzr+OocJ/HJFCLZY/pYCht45nWTYttxSXnuRCd3PtAKRnSEjZn5Yl7b9tG98tGTbVK
LT+/t4qpj7YExuq9zDzS7+peXqkpaq76sifbLmC6/UNCCr8ziVu/ghRHUVaPlFpAeTeuM8Vb1zW8
h5rOJamQtvvTwjWp2NGnUBxAFGcXMeH12GFxyREZkhnp3VjUI4BHr7KBPTdpbNLQWLSuDjVfu2W/
qeodlzIZQS+XLKQVI7oLdBDhNegvEOmUJ1ReCltKipqH2MNGPy3zob/60u0PVL+dxS5VMqOtavjD
+N9II/D64lDNvmYD8jDPbuGbFY+uxIOlw9ThaXF7QhJ9/6lv6YTFuUP/swnCO22QC7myzaa4132d
Pgitubs1AV7Q/jLzwvVGoGO1IwE+eK06RSnhXGuOwBKMCnVb1JTdiijP+mjYjHxXweB091kXq6c5
GF+cIKqtTan+l7ozW4ocy7btFylNffNyH1zeycFxgp54kQERoXarl7akr79D5LmnIoCCk/V0blpa
NZYZCHVba68155gpH6gmL55i05UbaaXWLsum8TtiyyWqaETnuGrxHz9hVh+utSo3H8LRsUGoAagG
rN7qbrIilxG1kyuM73MGGIDCQHkkGyy9SrTQe6raerzRzKUXzRQNnH+ht9SGhWbtTUJF8g1DJRC+
WpmxtTJm+6W3zXRfKX1HQ5oB2Lix+qyntimZAvnm2E3fVRdKO5JZzL1FmALY1YswO1PMtD6avSPJ
WNWHH6poMBKpXeve04JrOnZFumKcke4SkQavq9GD3sspZGc+JsKvlAapQ8fX4pGGsLi2yCcPZIiX
1IwQIWOsM+lqmyER4pZHNbySg9ceWPUgN6nTMOYQBWsxraxR6t87p5qy/WjK+HlKIUv7IsyHY0Xm
AlDhEFdcnjntfOayz1G1KovOJjbc1RYZmfOD1DDtPEzs/hCnekPItaHPd/hA9WqjdRri7mhUbkmd
ii87u3Cfy1HrrrHoMjVApVRzR7OREFwv4i0ku5xpglvzkPgNzeZzHHBakAAfQBgwChmtui4SOXBq
M7rECwSsTU2UE3ESrPaOGqOBHedc+dX1ZoE/VOjkCbStal0QpUlXHpXCcKxxrj7OsWE8MzeYMN2m
ev0T9G0WaLUdEmWFcuShGBlF0eNwIgBKpvlLT4aBgDncv+xfE8gZdeKMm1AZMlKv0qy+I24aEqtS
jGKDMswtV3xFYetmLvEQAOVGhvfx3J21TeqdmD54V1yf4kJ2GpW/3TaPooYc7IZGUawZsOuwj2Eb
PYquJB5IuF3f+GSsWhstkmPQmIpcMqhTuU7pPDELQH0WrdJqLE9QHJJTD/Z+XwOXdVfSjIx9UyRW
6+dOPqDUSLNO9+PEpNFbNJ13hwuUwsgqnVuNnLxn9pJGCcYyMc1VDeyRpJEwaWgtjBOd8w5T5dTI
B11VrwHu1jfAywlN7hHznUC1qOXlkI3xHqy+9YSX3+EfTXl3kUT6GNQkvG7wcrQPfW20v8ZIdcWa
mBD3ulSxYc5mGt2R786nKBtIQxaNiJHFO25MYrhWZFs2I8oxKjEqbPtKKYKYljEzQCO+bQZbP0yF
0TWHDLBMuvN6heCIqHHlReHFzclx8SnlQDCBkIiRPFqzDRx7cB8p7sbrhnprXGvwBAK2q3a01UYj
DzDViGYLalOs556nEzPzVDqnWmOgusYXBKLQHaadWkvjaZiKJgAxQkKylo0r6TkTvsHGlB57evC/
m5hpQ7TyamW8VBpJHZpb8sUxou5HVOUKGszUFQ1O4mHZNbBOPNFSgHlM7LPjY9Kp10OhEHwxWpIC
k4b7XSTTXKNbqHgEq3lVSj+jioH3kHHOFqTmxSaIepiNteK4dZDOfXdjWnmqAXkZGVWpuVFEuwg8
xwpNV310yaTeMZVfgBD9+FCV5LOdBKlnPMPNsm5WiToZaxZ0Aw4LM+jLinH3sCEDvUx2Y034S6E6
5QzIhrIIZRsxXtgxJA9z7s2rqu6il7mZjbPWdTN1g29sxjUsoixaC6QEBHbntQpVMpymg8wHJQqg
WDXxBjM48dAedZvap+J2JA31p5VJN1DpC91bVhbf0R/qp9Wgq3InVUULSo0JiW3Tlp2K2PVnbNS/
Mk3C5A7RQeNmF0VOVDIpbetJI2yTAAplxzepXjM0ZC+tsiEWukOrhcSiDMWnY72YmF8Wo25l3cye
hpRXZyMfefbBQai0nXImwzB+5usBrv1FTmLLWleWjEpiwyc/GdPyqrW98KWcKwwwVlNf5yqxHOuo
bfttX3YKe/bOSK5muswoX+L8nnjq4YKu7nhTVk6BwHPG18i1Vk9EVrlrr6jCY5ur1mHghb+ZuqWV
rOTTPnJGkHHJWPwqCWo5WXpj3fDYUwqn5kFjTBWMWtg9RN1gnglbm2HOa0jCLaMPsNsAVumMYqdn
ZGA71jVFOTEtzlifQU5B0Ncb5T4j7/1R5c49hwbYUvah1nZIzGYdzlp2XvVFctk6k68z72ZXJwSJ
djq9njbUo1+uGd+GqHj3plVtBHE0yGY96Zfs9TeTYTXnwEUeiS4Ee5G1cufFXrNhBgyGw0ZAyBzs
nlgzj3lRJQOrTV40UpGXjhH0xIacDUwsK2np/UGPw2RvR11+Frqpvmasn/iRNubfkfcXx9mklesZ
7BH4OrR7FGndHlGGs1Y6N91yPu3WSUx4uwD0Sj6en+/j3s7g2b294o8N0301TLxxeGVh27Z02u3g
lTPkJrp5AKPerf/5UZiZIO8GmYAu5c2mtI5ZTDPhWAGicm1XehpU3qVN+x8cxTIQ+LK/dt5pfJF4
aEpVWxYxEQNpcGr0Mi1d4c8P8n5/vdgP8TsCbbXQZS1ypt+Es1mOx8XFgxLESSqAY8ruSF+oOxZL
K/rzQ7EFfLfH5raoiJ9MzQRPai978N8OpvBtLEjAcgJ9SHQ2BUsNnRSe4uNvl2B7oRL0SbcDi4kw
U8biMu8t8ZSPY7UeO6uH/xe5BAsx4LyFo8Vjl79W69pr5e69VvHja0WfDNn0Yi1TEHad7il9rfu1
rjT2IdadVYeXWUfquWwPaNDZT0iMCOzIPDdQQv2WAWbPRW8iXCs0l8n8slZK6pWLnog9CFohtiPu
sjMhX9o6AsHg/y77ljAeu3jjznxu03Ki7a5JdjjLXsdddj0As5N1UwmCEWoif9KlyeyzOCjP+eum
aVz2T+myk/KWPZW+7K4mZaoeaygyk097jO1X5cX6fG1bbfZo6Xn1ZDno0NcFvLDxHtseF4lQBuui
m9kv7qRpR6h5vbp6aMLKLn4osU1aTmz10a+OYIaaasPepUPbPTOIlZDoBtNrT65baPZlpgJn2YDd
klcDWerNwjfqEAMRgbeJzeFOjrpFI53EzmgrUo8Gu0Gzq34Cyu+Ya7NVrPsa5sMlEi6WBdvIH9ya
HCjjtWMv5KA9O8VYkCVNT+Oe/qgCfKozrvVBKi9NTJw95Ino1lGN3oGsFSUPXWIs1uvBPBLTQNcQ
vM+920SsYkk8fqtLO2Uyg9F0M81qdgboplkbU2lQ5RrRSQJ58DvEsVeOI6YznCzGsc8jajUo7Vtj
zB90g7ZSp0cHR2qMYZapBi/19FK9jjrwIfL5VnAXxRvJun9Vvc5FotcZCa+WSn9wmZzoZE38IALC
vRytrLmao1m7V8eBAA9UaStmgtYhgtAdFJEK7maGL0E8e+FnU+8EIGvDr7z0H7zgCIrR0lKqOvz9
ZooKL4scRqXQAgHvJqg0fcesEiASp/fF+/3B2sveQ8WIpbt07F9F7L+93W5llS1IOD0wc686un8P
IhMDMvbn68hHZ2Sg0lEXpZXrWm/OKLQJuZuqWQPk7dzMPXsKMOvGlkGGevb5kd6dET8fsyT+Ux2V
DuaHP9erOK6J6ownGWizqmGI1aZ0bySm98Vh3p3QchjMBLoHGNgyvOWf/3bhvLKutD5VZcBmPDvY
81AHY9usvfQridOHB3Jc/mKey9j/zYEi1JBiqqwhiMECYp8VuPJW0rbKez5mUnzxaXnXlcaPgWFh
UQvwX4b75ltc09zLNafpg3h0mdm1p7Al10xBizi71PzZF+7F9yfH4cCuLs1bPslvbxbiUaJVhr4P
UKTVq84sj3GfB2UX3f3ThwLlMXIESiw2MqQt/Hm3evBURVwOfSDo6ruE3lpi+kJK+NGpLAehq++4
UPDePHcib3vVoJEXGLRiOkCybJYTi/wTX9Tqy+en81aGhr8VRZjO2rBYDVBo/3k6OqOMnJzVPqBl
koy+ZSn9thyU7BilPWnzjdm4wedHfHd2S40G8JUjepjd3eW5+e1xn6dw0qy6sYOinslXcrJ7zyFp
rHO+nE68e39frbvcKpTYPBDemyfQq4d8jjocrH1p7hn2bhd79ecn8+EhwGLhAVpWirf+9Ing0L72
IjuIm67ZTDYxpngivoj2eD9l4UngMcBYzYzCct7cI6g7HRGXpUqEpNsieHfLQzp51/087pKU1kwq
6pta1cTm83N79wIzViIg1yUYnTuAqPXPG8WAn2eu7lXiLE17E2EHupB0s6a9pE10kzZTT0pVoSj3
nx92OZs/dD8cFu0RFh0kSETPL1fjt+djpB5wrRnhgDJ5TeRngqYPFkHiuHs2y+fjqzqnGizCe2a7
AyIbj9MXj+hHZ474yLZsTecNfLt06ZUFfzSzR9Zhe145RCUeCH237ylqHrs2MV9g3Tb7z0/7g9fC
XV5BBngsX2if/jxtOc9O1YTZFNTSiwhNWsRERISCCClFev35sd699M6iPMWQwvqCEtR5s8CUtsQq
nckpsI2mPSQxFFFlsv1iZNgxM8D+/GgfnhmbSI+PHNf0VeH+2w1tk6oXVO9TgFWMCNTSGipgnfjC
tkOXfvHwfHDnXLzyjENRjS17mj+voo1N2Wy7jDtnLZGsKnE7cPWG0v/8lD547f84zBsprRMyv57q
dAzUODkiXPArCIafH+Kjq/b7mSxn+ttVc70Bzhe9hmDwjkpPPWu652RSfn6QD1YWdEg4C6nZFmvS
m1ec5qHL2llTs3nVMr4FHEIMmblpF53YQGophEje8j4N8y+O/MHp/XHkN48gQCOjXEYOgdYbh0Ex
9knzxQX84B6h+MBrBfCS7ffbR6Hh89MNstCDbEJvJ9nMrFO2iv/8AwCfAaUkOh7HNN9yIlBW1jVB
kkbQdgrERTX8Ni9JzJ/fpo9O5feDvFkSCZatzXQajKDAhPcd0KoSzEbYfvGZ+WBVgJHOSSy0JywE
y2/x2xMXyWJqCmHrweCWio+yiYbXqChnTZ/G/vJi/Sdn9dvxlkfkt+MRk4CbseF4beRUK1mpvhPL
+Is39f3XBHk9IjnNoLCm9fDmNVKo38uGgUfQLSJFfZErZq/KRUtUxa009eI6MV0EOcU4NrexNM0v
irn3924h27PhW1Ykgxi+P8+S7Sv8O6MygyUw6rFbtJHE79nTFxfz/cJHK4otER4UTcPB8OZ9qsh+
jVtmfYEtLpW+3+qj+cWVfP/G/qn1eHOEzLIFgDpOZIqafKvXYhuVY7VKzKn54kjvVyWcEWy5eLGg
euhvlb/tbJMYTg8/GMax3xdV2V1nZFCSiGKAp1zUlcWisxRNH3+xFfvgZtGYWrbrZNsgTHh7jiGz
5Y4ufDBbzQLtrNsYUKlRvPzT95mjUFmwUcZwgrntz2fC6WLRFg6HobfgszHf9W71haLlwzNZXmNK
bD6HbxF6UyPquQRFEbgNuM/2eWzqr7Q5Xx1i+ee/vb+pSrnLSN8k+UkWp3HoiQOPoqvPL9UHzwIw
OAJz2B576rtnwcQrHibYOAPL22676JEm2BdvzkenoROsrnIn+Fy8gg9+O40CPOPQ2Y0ZzIuguEFZ
HJO6uvn8ND54eeiIUNKaRCThZNT/vFYq6roMTY0TeBE0Ue9UZ815NXxxz786yJunF4IxUtuUgzT8
dJEmt7E6+p7NSP/zk3l/T6AsYMbEjODqhKW+6cA4Y6sR2J7RmZ76fpd4kesDbtoJ8nVJct6yy1Q3
sUuoyeeHfb/EcVha4YsWjObsq7/ptxvVqr3I1eWwQ4hTGPclOCRWIYpqSW9Gv0YQ6a4/P+T7K8oj
YeNBcE2d9szb9UDaYmg9QDvBlIbecVTt6lZ/lYIvovDPD/X+68uhAJFgjzbYeryt/2tHkreTpVZg
Vh68JEKgNyHBbw7JQ6vGDoft54f76GJyCTHXLh0G031TwYYeG3/6ytzDcJ0w/vnx+Y9//1ItWWD/
+vFvVrhITkoTdvx4Bs75nq4pYAI09v/BQdh6WwtXjXfqzUF6NUaa0/RmgLIl0O3KMGABM7f/4nP0
Dn0CxYwxD+pa1iAu16tT5bcHD+1xNcL55MtXVQUp902SXZj4XM+qSWS7SsHZjQJtwluGn0AuzgJj
8RiksijoRuVMNKw+fm4XLwLps84Xd/KjS03BRo1Ln41P1/IM//bbmbOikA2AfA5N4Xmr6M+Wm9Z/
X4J/ZKf6t14p4rheSqhxCVKU/3NTCv5+m1H7v9ROBWWD5/7f26mOCd/IJ/HWRPX3H/vvPDyK/qUT
jc142WP8nUC7hOE5BvFc/Lv0D17JZP8Vhqebf5kGDlP+wo9JscHy+l9heLr2l8eqyjJAv5ldrG3/
EwsVxFBu/b9aKfAzLIg4LCm8idSwhML8+WgYNBJKrQyHfd/W8VHXYtBGNOmvcpSkUYPiOhw20nbO
Kq1CAN4U1YolB55QW680i37SnGY94jLn2tW6o24gKsKz/H2YxwmXxhFGN3JQsoEQbRu/2rHJTpY9
UBJqiVdd9i5cElo0+XenTZ5aQ9G2kF6sh9hGV184EWn0gmjSpC3WTMyea4/A+74fn/Wwisgqry37
qk5hOMYSc2ItHtqouyzsHnyQE0foD8mT6bNN3DGogyBo/yLYOwywWef3jderm66T4sJl2IVxPQDX
D0XGlNdtaxwNL4PNPm20cgZHDpETIc74yy60HGYQZplYVg+hgkDAzCSZPJ2K3FU4yXlYzWejnp0V
5FlsZNc/CeDh63JE+o+60dg4VhevdRO6gso0qVIceVm2KezvpBbrUA2zFaRdUjMgsZeANIfyOes1
jPVDdg4E7IzYHcIRWuQehl1vc1mKTYqD5awfynWZwNer0yT2IdZfgQIFPJUJZQlh7/ZAE0wc0VZz
58aXEJJvYCrWPrurled6l2YpvyE0WhP1d98B7dtnitYc09xLDmpMDK0Qa600t7k63yEY2g96vmq6
WK7aQcsqyE29ufIIJNkMvXLdRMhqctNFKYPE6NTkT7AfXuzBvNRCJDJmpJ9SuhaXKQZ07jWhFHop
tpUunXOk+5i+HQBbminleg7VUwR3epNoTYBQMGhclLRJYzKBTbnfxpQM666MlwyAYSH+hiap87G2
avXWXgsUVVEce5scisFakrq1Ig+B9jFuum99Fn2HyiV94pn4rdWDOvWP9ZTdZ5Mjdl3FgYG6itS4
mp1Ev5pM5cpzo2AUuJARdSDrd01/NBcuPFEJq0F0BDDAJIZ9M25D/EWrSdPzNdTvbcV3GZWnMyAP
RdqtJIo8MNOML0L4a6tJd8Lz3MZuoafKrc4gcklVgrEPNlqf4tKvoubZFH3ha0Z5C5xFW8WdfHSy
Rv5EZFsQo2L+VJvwvG51ctHd/npGeroCvE9IlGK6PtzzZjOMddBh/9igR7xMBhKysIpcmCozRfZQ
PwpGW7s273GIEOWI5+pXPWTfiHtBaNTIfjF1+3XJs4lTq/OReNUrivF0zwgi9ZuyXFf9uEsrh+Au
+0dW1/fCiq/GAUOX3YPyankAtyhDtWNTI+RVGl0c3CTeDPwcW2Ki1PpAc85HlFKJ2+SbVnriMhqc
Temop3GicGsbtIC+1XgPbjqup7L36ym+nAX6bE3p9tjU7mW08xKhPMelDsnL9BrtUhTw1p2ZGx8r
x8JFTkJu0one4yHOf1m4b8yOdIcuVk+KiuoVvxGMKPRiG4sFzcGj+STTy86b4N8RcEJrCGKFrq2s
yrkiDM/1m7Eh2CyMzxN7mLadiQxwZWsC04cas1SCKkx+RiPqgbLZ9DyNOPV0yIjyjtHGxhkUX4+O
RqzUWzE4q3Zu/HJyfESnJx7CJfwJgK81382w065qzSDEJOZ1SLC091emNYogkuqVRNAAeCW5FlVJ
hpca89Zp2apv4w26RdtvlQw9DfyMpnXcrdKZv6pUtTjX7skQnnKG8J/ALyF9o5VMQK4YuQVRUbWr
MbQPZdM/ROVkIqCNh/i2M0Sd+t1sqLsySQm7aIXKiqNr7Z1shPrgTn0H9I1M7fvJciDDCPq5jwnA
KRr0RpbusKBF61m4w0YH0EhEzlyuc4KVIMpkAOB6rfpV8artJ4Udws6kICr3mPxnHAqI77cY7RwE
et3rj2acK3xHoGHmVyUUG6dlEcd+W5ZwcxoixX3eXj3dqZEXaQhGlUKuyJZIcQMYOciCil1Eve21
RAChI2jc8AeBGbNzh/ASRee8b73eXVB05fOEFw5C40RCSlrfGEV5ZtWxu0dtNV8C2+9wFgEgXCmu
ah2N3vM2pjZpfDXqKL9ypa2cm4hYLkM1S26iQXeeDKXNEr5uAMO1qPN2SaOJfpdPrnkr+9DaAcYL
L6J+SsDKDw/eYIgSw0Cbn+Eps7Z8rrF8qM1T4Unrcs6SqTt3vA7hOSGm1ca0e/fBRW2+KtTE3o96
raM+17LkYSjIdtaQiuCi7ZN8389mdqqIIwBAKo3vFgx1sl2Q3m5Sy7SCyLBy5Lp0n2/hILeCMD9P
3VfZlBxzr/xhZml1k+nKvGkzwqoQZZureWyUoAz7+am0MRjruS1Kglcercy8dwcN951W6uRIF7/G
AV1ZjsgdkHFH5IriOgsFJlJ+cMHza1mjkPOZT7ebVBkg1JTexu7NmoebTJ3Z0KNNq9TZrYcvUAtB
VHdAe7ZE9CZrMyZKfW0bYfGMyriTpNSB1SQRkTLcxxutn5wurZ5IFad/k7ftjS6sEF2/xTOfidC+
1PQoP7nKYdTNsNrli4ZAQ7NybyDO88cxFd/rFgutk/N2NQb58EQj9f01Rh4f6y9a5N5Th1Okhlea
W3er0sgrcETCmC+B4GrayR4KBNEGUTtVU2ab19IoniYNmPnwo6IJU4/JCHw8GoK0Geu7ym2xjDqY
wTP0tFLnE+B7afTwWrL+o9r946r8j8L9f1be736WF0/iZ/v/Q4FvI6egX0AX5N9X+Dc/CbyOnoqn
P2r8f/3Jv4t8V/uL5hAyOSpqA43L0vH4u853nL9o6tKRoDugapa97L7+X+i19xeyOmKHeaVoZhJz
/N91vmb9RTPIQ0LAvI9NwD+r8/mJf9T5Dr8VTRjYbmxSiS0w30aPJhlpXLgvo22rdlc2ITx7AZDY
LyOr3xJnJX+mLr5ghabDvi/F5Dtj3m6H2Db29iyMrVemBQFQ0PiIrdOk9a21ZbfViFULOtbiVZxn
44UTgiQy3MhBI+eV284NrR+NHpbbOR9TbDZj1T23SYi7l/VCw/o2JvaDbWnxXVcV7XEJ2WlAmnRJ
iJFMdc8cPn5kl8oOhGhkefkeEl29yiLZ+D21DMEXhXwB/sVUvXDP3EwODzYmEz65EMuwh5N3uRom
x9w3tptsUZZVGVguAg0kiJPbQjgmBq3axgCg56NHyJLpKoVfeJE4ZaNpluTHaFWxjhXPOvahmxS7
UXWsW0SDwyP7s5lKy0k6qHhpeKN2yZhjU8YKw9pvI8ujSIPNr4yY2DoA9Kcuz4e7prASsoeaRD1D
UlysBjld8L0Y9onWypdSFeK7YuRsrlpWpxNTSlYYWeQDq4tm3YWqNM47XFE3sB/UBaaWxStGnAM+
9UF+G8Ko2DRGFP1wJ8xPxJaOyy+eG9sq43fvkRdbpdvsy56sRDVP2F9xm4tnu6+soI1Vs1kNiarz
S0JuX4HlLEGcpdpJF+jz/MyZgH2XaYT7Q8FXGFl2sqNrWmL4okQ3YyiaQysPpdOquBd17ICRjK96
tGUrmUaDxvo9k5iNJRC0Tz/LJzLN04OcHDz5FOVpiHywUnY01MxNlDvOOm689TC25TpTtWHtzY29
dxSR3FVt2a3nUanPEGTnV4riCF+4Y30CGBntSlFO5NRI4xR7NGlzN432di9UxqNlGOhKS8kFTvB7
Pc/zITYjYBxGkR5p35XbppTOc5cR3akaIHKyUidMjThdXGS+9JAHsokBPJ2NEu1yU93i1Ai3Ue+a
T4nWT2eJ2ph+RHGyBRW1MpymvVdVTCRxgsrfwQHBbbprifeKVkXfFeaG6HWKt1HumzG9rHTNJ+T8
YFfbyGHLmBXQhXsCOVZ1X/V7q+iw3qu6Dt6naiPKCbzSx1YT9pXH5KXYq92IlTpWwoeW4f6N2aXk
+pW0mt0d/1LCJ2c0kIMnTT5d67Va75H2WhdEiEITQlcZQmz3kkB4uPVXorRhQKeueYGfzthrTQ0r
bxL4EENHgtof8ooEAlF0q2kM22c1F9HyUrrejVNAEUghFHD7bbWBj2zZ02VsJvE3s87stQMrT1si
hKPLakQLuMb5k1yNrjtVAOtjsUHmMjxWSVpdJIkpD5NKuBY0Mnyl0hhmflJe477utStPr529O9eY
uUIkazeuN+q3PbCSvS3H6dnLE4EwXy+bPRmg5jPPd/IrtgcDVrqlwRwuJj1+whbNgKUe3aHAtu84
p9Ssi82kCgonIxVGvc3KtN7JqIY+QbEQ76o+K05xlho3A5jaQ9hY+nUmWoPMulrnlxSFfRknlPxr
3a41iosuMne92kenWabat6GJ0NPKpDuHSCleUh5h7mpo6Hdt2XbnpGsam1AjHYvwmQRGX+5eFIWY
41XeTGRhOUaokmFbaXuvltGZpQ0pCJosIwMJeSeZnoqm3SiWjTnRsXNlw/vrXDhZJ76hg1WvTH3U
8ZIgvI4P1SwdOAhCNfye3t2LnMvZV6Fr+o5a0R9srNqnnjyk9WTxzqcA2djos6EMFeifCTZBQowT
Nz4Yah7vpVdcqGnTKYvpV1lXxsjOy+u0/UhX95udQrGgyio3rSqSXcN/rHBeFdftYEwrBDNUw4l3
GtIkOuIzc18yw0uOMgqzraaX86FuyB6ObKHvnc5Sn7O5zo7DYI0AG8NuFwts3+x8uYd6ZJ+HHpaF
vE97n7WoOCumiXlgafVy4wjxrLV5uQHu09AWKex7Ja63ttvfp3Ze7Xj140DLgMjVerxGjT78MMvk
Z9oClLBbZfIxcpM0VirwDYz6kChADazewnuuJSedSLe1FdoKsPPC2U/QRINICQ9q1Fj2ioQ/Wk5Y
jR4msiUxSmpR800PTUAEUaRUyOj09VzkN7Nwxq2wBndbxnhw1UkP8qrT1oR3PlMOy/yA8JUdYuX1
NDaixeGkIvPadqE5XMEASo/joFRbN6u6JcDmDOnq936s9mAzKhgNc7Zqx7b3BRyTC7fUzzHrzDiz
Y3ZaK7vx4gzzVGliCuzTMwgehAK01Tyxs7TCHAyXyv9EKyd2hKwdmiykBxBaUz2t5xhZ/1pzO4xX
SSmr/UDzR0y5ONi53T9SCBMkFiJXOaZTN+yKWIPBVJC6fkUEZbOba+nSVzJd6oRhBBQZR5nY6gKJ
fTvNBA32ivETS+2QbPjEkzlsQm+lmFEilDVYqBf4Sct3INHbcmmstEXrz3lqvxRl258cu5OnJItb
cj1zaKmSj5jn9RPZ2PqxLN0TpwUSGVl/emO0am34gNBkSZakHO/CMP5Bd0E+zpaNzb07kpbbb7O2
Tp9YEOurxIavgw9dgHkf25GTKmu895H+LR2S+VEBNrWJnHw8pAZNJ5xfaBpV2U2+4TXy6DCuem71
LPweceBVpHXjBmaszb5ccbaNUTW3pTMU+8jOaWY57cFuRH9ZpWF0lyFQ2IkZ4h26w/xBDma11QEI
FSs3L0Syz7uo2cvCI3F0qBq05VUxqCsLUsYl3wC569lUXLiWOx90CrK7hGDgw9gq46HW3WhN8rka
YEXo+CA5FhL5AsK+qycuQkauleV184teW+oeVwahAdYcbltRk86CgH2XxdYOWsftZGfzqrMwdVuQ
6iqjWeuweB0VjqWLEQOrqeg3vWx+GpDGqU54FLPR3jA5Ii2kJhWBHu3atNnT6dM3xaiNQ4mZPsiq
CYK5CMsnIpwrv4VV41utWJJIC3VbYXznC6Pj321c9xsePeIOgXJAsm3DYyHp1CRTqG+rvKjWw8Ie
TAz9Ihr6MxyGvzStjROoASGTUVKHrB890ejmbBH5iVhuuPAymqFFJOuzjjCkHYDGldpKvip0nYab
jjTe28nsc/yjI0wvbbxQo7ghQAPyvRrbQMuHkSBvueAFEXmscNqTLcxShoDGGB/5Q7BrhTM/N/S8
N2GqplszjopztcqMe663W4HB6ouMXlJCfzHOzI0VqeAFyO09OKHj4NDgW05yiIrVGxMhOWr5BSSg
8JsKy/FckLh7Tj5aphOPnFmXvKHgw6sqbs7ZhwiyGnXr56yOEQ2ysDgZo65dIM2zD32TWz89XBdH
uyeBMZFxcm00dX3GcMHE/l4XyaOiie7IspkH9ZzJdVs7L9FC23KKNCcsPu0vOvScjyYSik2RFkXB
ICCtqIuMtDpWEKip/BMjCUqBMw8wSjWxenSQiuax2OaMSPZe49iBYjnTVQhtYQap2B/KxAEBjR/x
YIzZdCcNcGujiB9K2wkvySLIHqXq1nvDqRL6DxDcmc5twKWSi5zYtIeaEXJMrEEKYpSar6C6b/Bf
Ah1DYr3uPZtGL4mC9ypbGS6zK051z4JH/Vg+xBh7v3tFnh20CEwWpDfz3NW6yqE12/fVCiR+/C3S
c8UXvd3DYJ/Hl3DKsyXse1qFrs6Rp3bYtg7f8dFxojPY37d2N0T3rhJSZQpbXfcURE0TBZj/CQDr
CJcQ+dM4lMMlX9QR1yYl71q1GHxkqoIzFmMj2yx6mpV8SRLZ32RI9w5pg9d0SIchWPRBB2fs8w22
enU9iizcS5yaBK2xQNZ5Gjj5Dzxy3o+IBiMsFX4UJay6UmXevExKPJ3lgx3RaE3yDGRPqcBJIx/Y
BcC5LdBIbCpTmifFcqfdHGfNpewx8cQMxJ9VHpiLHnxdkOqdZLaSkhGhtZQT9f9l78x2I8fOLf0q
Rl83Exw3SaC7gSZjkhSSQvNwQ0hK5eY8bM58+v6YlfbJSpftU0CjYTTOhQG7ypoiGHtY/1rf8rVD
587dZeHDOZtkMt9FEfSfVk/zt8zwF/6UGnhZucQfXMawoDnKgKGrMdnwu+ZB05bxNhtQ2RnWWMZL
6VbaawHectckeg28hHJ7wE45tROkr7j04LM6KeB9YUS9TutlKIoDqKCdV88osf4IO5ebHK2qdcv7
heU6e57LCQ5LMYp9tSqKZdRfWlocCgpmXOJJCN4CtkriffM58A+df5xKn+9fd+E0lBA9ExO016if
Z4LcWeEWn804HSimvPd6j29jDMkpYUsMMoZPh9Zz5W62VXNGG3R3lvFXEvOqhjcQeWrru5F41JhG
H6u5ij40zkyAQXrgaoNy/D1vj82weXAvrSWvj6KzixeiSj1nI+KClc6Rtrc0tESG/JRj5maiH/zF
WQdlhjYdm7JkiW+QR/cm8hcDrwpv0DxV3i4CJfyhQ0iy6dF1AI/mkfvq0zxO9g3rxWPNEWlbUzh6
1Y1L/kw/ZbKfv+dBTWt6E2VMjxr1MQbJvVlnLSuXG8ko7Rw+13Sjkc0ECjtmNNX6iIIRSPezBaXi
1i989SZnlGGhmL7V7G8s8cRp3dku0GBHdel1pt4HTVeLbd/RX2pCVbzp4L1onFgG9akvcrjXSoFs
2A52CyuoEqA1oG8E1KJ4L3lrNXu3Nb8lWemf2zFw9WCeE+vkSbLmY24ljywcXaj0to83teb0tK7D
6FCRae60eS6eccNzcl3c/FTycWdWk1dXkYKcArlngQHbLvOmikvi53ZhtqfM7eprDtdEZy2U9oNK
zXWmxCZ6C+ZG+UESO/kZKXjaoI1F3aU1Z1hmBVlxAKxggyRsvKMpDRk2edk+CB2IV4U5JpzbTD7a
qZfsI0VDJsndIT0bS4Hq3o7LecHx7LxplvGZfPpw73MKvekZwe3qJbUeC5NspT8Y6bt0e/aiaFyu
nMWpwW3VugQAlxqXZYsaGRslSKEUE55eM2MCcbswtgQe67wNNgzXwM8s/Y2Qc9YgHizTkw1WAK0l
9VuEh86GkQa4rb/QFhB7VuVx220ibYF+mBEOK7k4x1NUPw4ueJKltrkYeBCAZ8+srtdEwoNwM/fc
Uw4tHz1gyVEziyt0bI5YadeSoKaOeHg23E5sHD2NryN7MveqNRZocmMmXhYj0jg06PRE115+oWUO
p84EkkOgITZv3SZKT2kLjECbvbd6RAGJU22/IFrt9Jk7OH+HEZoUZgzmOoTxWF2zUcsoA121B6Pg
XTI639gQCy8erFxvzqus7YdtuXTiXbO5X0xLynHJzwTwI1drig7NqkZJTmQZ8ldzvNXEdJdEaX6Z
2CD2HXMqQ2eyaTP8f6v//rt6N8hE/zNld/P2Vb395a38+perN/mm/nJ4Gz7z5HcyLxQJElZ8l99U
XtdCy8WYsdpobIHvHWPGD5XXRMq1ScHg8ECyxSv/N5XX1L/gMMfj4bCx/qb//tXMoX/BUii4GOk0
unwXjf/X/0Byl5/VD6YbXOHf/e+fGW+rH+s/rByujSfke8kdWSZEXlf/xcqRpp05WVGO8wBMVZpO
e2HHO6M1N4iZ+59epx8/+ucfZfziDeNvx1C1or/X0gU0719+liy0mjZWXA4Qu3eDO9zORXNoM3dX
gitf/Oal0J2wG598a6e5y7UsFj2MrWfStIGZTBcT8pEozcO/+K3+TuRefyuCnyjn/JfvIOSffU5R
nVQ+xT3Rto7nbZeBg+W6Fo6mu+OyvV1gEKEfhgLPnJeVdDgAoIjsIohkvXe60Db/lcMW6Mov7wmv
EykQj2gUQUfc5TwvP/9GRezWGgHbaNsufbwHIsx81bFvYUZG11Mc60HtaPl1jZ6lYPgvNPxRnNot
Th+gPeA3jctXDc34JuqM/MLqvQgVMzlj9L+rp57wcjm+utNHPpebAQqxqMpLMQRJNsKQ4lRdOoGJ
1sjuvOVWG8JED1ovYZq/bBpQYTQnXeqNtoFesqvtcpPm5KZBKvVxci6029FkIhwhY0HTsBtkdW9e
x8+bsfcZL5rnUkT7vqmOrTC5i5VBo57xV54hqITL8K6VF+AlmTaO1nk9B5BzD5n/OPTD09BjG1Ez
5YP15J7Z3WNEjtGjqTMfKs7m3aZocxL48maBWOumV7nnhJSfhB7+ucKNzp24o48uAu6RH2dnvCsG
Dv6Wu5tahhWZLCCxd7uGecZOY6fFWo0QhxkUx0pvq8shFjtg8RPMJ8/mZ+Yjh/1hZzVV0DpPwvPP
wcWGbgmNKHcgGkORSoYdLAuA/9VBtWMocy7hPEc9W3DdjLeVcm54P4OUiErfiSJYxoH7LoWlqdoY
zXvsXptlc2TdD5LEC0c4krrun9cIPtngodDB2EzusrE6aOoKW8cO2MYb98+tbTMOrF7b9gOUYCC9
dfbhX7fsEP58SlR58IwB4dvdgdQJZdT2Vzp3/bukQ0twC+0Slq29cSnQ0up0vDUXYHmo9n1gwsM+
wWurPqTVROjCNS8a8OsUlafMP1uwLTfmIqs330pcpsDO+qGJBAf1KD5zR/vONXrzQWTgmrnH9i8j
0kDQYyXbww4E+CRyXT4WzBzCHAAnM9oSJqqZwdcMIliGdx5R9p0hWnfTqUUDyIVcq/gtxPTmQFA+
lE6Bp2hCS7iMhzo5Wr11zc1K3KhlcG87s2h+80f+1/zzfq4//+d/e/taJCWuMWARH90v2xuP/xro
/cfjz8tPCSz+bf79+FM3fnzhD4uj+YWsLlvjmiwBIr1WY/y2L3r+F1Y/2o4MfzV1/87lKL6wYRFj
xDHLkEqsM8u/bozOFx2vM5kz+s99Y21K+WUj/GcbIzLM75dhujpW2gBxrjXJtpJCf78M91Hc4Xt3
xUH5CoObySBiCmgx475j+En8dcry/LwTYETOWMn7OzwcntwKlKJlB+LSemjSFNxxJ0S2qWHETkGB
kwvNidlksy+02HrwWyxC0TjqUJs0MOiWUwqLmafvYXuz7dQ/4E7x6EacvaY+clSfzmYKGolTy1gC
HiMv2zouQFAapzpGKYZ27+PIuvB6t3+myo74Uer5W0PnMtqU3q1O2x8IS/1qnquBo3bd0J7ZDuqj
gUkIOsRCjAOUKeVRT1u/Q1o1lqMTt3W+GbnbBG2f07Cz5MXB7RWShpmYh8jxpo10Fusww2k9mDYd
sKU2owUV+SxuxtjiqlpR2Dka2XjJqdkP07kYAsKqOgggBGZI7uA6YhGaA9vp41B5Y38bEQJyg6at
bg1fq1kBKc8sthVHIv1omlEiz8dyHG7IYgM7k2Vly2OTdOm4j3DCUaU85hI6fNkg07RGBOpFagjT
wVylHSuzMbdsLwMszpvFAN17raQnyhvDRhumgbOJ1CFLsZqfxbVnLGc9TM30PBpGH0tYGhnDtu/h
kSDBxfnzkKOw3XiF6kyG20zmYZZRWxEyzmSuay3t0O8i0Q57t9Pjr3pVSzcsam7JpeqNR4e6XEU7
iZRr5eE3358uem1sTmbpmcdKzXUGm1E7aOzNz66g0RoQ9YnGHRGIZuwYE0+Ff2mpcVPMTXJjJJm+
E0zWqNuNUpJGDoCt1i7brxb3+kNlanGyT4YlMTZ5pTcbcKjevcN4TYM3WYl5UySdd8egYz6ODMlD
8JfOukjkd102095qsVLDV4r3DNeqc90tYcG1vtzqiYfWN6+MFGO5j4DT7YamYiwpUitYr0DQ93BI
en2YVW17N9spiBpW82tNGhHe9lEWkKBYwOHVoplWVewywSz456gmY37ED+3BbEYKnou8OKrGxrIG
HSu552ntLyrdAqiHAXYe6Y9KUrJk2VgHGIs2RW+IIK9lfyaHMbv2vWh4gaSvRYGsIqMNpTnNXNlx
YVLGquEhVWolahXu45QkxU0zV/sKatu28bGyFojzX0HKjFvlufVd0ct278Z9yuueznuRyuZlNVad
5drSX9bd/Fmh5xVBPZvF1puiDpdsmu6EcrUMJ+8o7sYKo1VoMJl/recO85JeCPtsZantJkJqmwSG
+lZoZr91hqbf6Y1q9gDJcaFODhEvw8p22CQAWSuZH3JfO9cB9bPCFBNKhd4/45vALtnK/CTJ4563
dYoTdY59bIFN9IZ8jmnq+0L/X9vif2pbXIvk/vG2uHkr3srvd0eggH+/p65f/OPKuF4MTZw/XNC4
Dfy0Nbr6F7bEn26TxDb+GgDQv/Bv+CBwh6Hs0vP5dn/dGrlNAj3F4cNlB4AWGOo/sTX65u93Rhs8
jmWbQAy4n5BF0PlBP19QaobWo10a9hZL0LfeFVeucva18O9TdHOmWJQfzPTWDlp0D0Pypl7Ei6vk
vvdf45HTvaHJiyheHrNe7AlB7QxN26ZH6rXPu9Gh8Snfymi4jEf9sTGhzXUSjcnZp4s66HVYxZxx
8/rCUOuceSdGvrYpj3mqDiDizjJh3QjlXJFg2I+NfWNHBl21gSnk+yTj3Vz79FU3d55W3y1TtI3Y
bm080xnY7Lx7X/K7WeJmLIAFT4SkbEZttQdkrzgatX1V2tNjbVHs0pUnPl5bRN99XggmRh39TdH9
MjMn9CL7HgXooMb0uohsqkNiv+CaoA5LxLgKK8xNJ92DVbdQDZ3htVP+PaDZ59TmJZO6vbcicYa9
dIvM/KF11qapi6PNCvTTk/dHt/H1TfrdzX99E1cmBggdemF/jWXPhTKx72j2lmqFjWQ/QVs+MqG6
dub52lV4ieM4CxEmt1rvhAPvzD//BX5tIPwuPYA2AdkiXFu3fi1XRrznWGAm0VbDk85g6uj1ajfp
ADKH2YGPFpvXdpSJfR8tq/X/cSgT64hYop0VAjXLDT5njOW7hat5OGRWsnONqNhG1QLLQx1AGTMw
8aR2pnfwIBeusqA0i80eVBwMMGVgfhjz7Wj5OLKwrVZV5BwiH//6RP8GOHV927fmxwzckhTActPr
yX5pqQDjs/dkNeZF5E6XXtpfAOhHpWtq+Vtm+E8tpP858+Q//H/9G0psvylOkIFMe12HYCjwXP6z
FfOP1La//G/kt3+4mP7hj/gPKc50AcCsACmd9D4r2w8pbl1XDZbHVbnjxrHWI/+0rtoU1CLTYZRa
Fbyf11Wd7hi+H3/O+i3/VDeV8WuV3o+FlephQ9iMWP1frhyox5jexGJvo/Ghn6tL/97Y0aiIRwD6
NdPvdcXY6e2t9VBOgU+7TPrQNglX+ado6jbk/0OPNmU9K179aIBdfCAQjp1w53q0iTDLj9riLPbe
58nekDdIgz556sdXM+m2GsQ+QjF3q48LFs+1FaudpZ3X3jc1hfkhEvcD0+6vMU7k0jnSf8IF/LJS
PTyHb5iXaENlNExSxoCRmXYFXHrjaijKzTxqYQ4IphAZUYepJwKT7kC36iJVu9ToZFj1+dUUv5YA
Z0U5vut++dB2+g0585gSWpgXjoVJvXXBp5cfXX4tvAFkz5ABHU9ptyRbDSIYaSgYXfNkpOmdzJcz
y1II7uZBs4vzTBd5KIqjNXFGbOv6uu3BdTQS2ygbj0j1Uw6nYaox+gMP+XSgUOPwtF90jq28Tduh
ktvKh9RM27jdZozX5lB1Ex1NiixCe0mlyamDcEK5yEfmCkzb/K4UBjtYpkxOkfNDxYACP+RWcqUL
8MeRyBGcb8XAd6XZ6iSLmhkUw/7A9pKrBrkonf4FLsL4Xuj6u/UepReUA4lTThVEAH95trJBb6ek
0vzttBQPWK4q2k/a0zRQizKKLegCHHKuOMfNhIX92immvWPYF13h9ZtZt4agaFe3G519giRApum7
pB93ULSjoI+skzVUnFidO8t21tBDu2ms5KIpL/Te3qu6vDBmtnlvW84rlHi5cTB/eS7HaIOR39q3
NSffbOXcOtkLE2yaiJwwUZAgUvpz6PZSbLDNuN692iM20405VRuptANV1yflqN1g2adZ94+Cgc80
07Q7Ffsi7u7TGteoITgyn9vGq3DWRFV/3ojlSoctEGiVZOJDGUDg81RmMwLpwDZUXrpNvtciFeBj
fC+6+ZDnQBVHWNCEk4D598txmbotNVVvcO92GPIDci1IhXpCAseYz1kunkxTXqXlvanUJdVUh9YY
78vpdUmd6aKGSY0JzXBfmsjqA41LpEYTY1wb3CF4REZhI3X5h8ZSXzFVNMFAy5Oc+yjwosrZ+NyU
Lpqxod9mef1pdf2DU4H5S+r3+6ZscSbQGUcgKP4KVVoqxrFqLKOtqLJPqfVPES9fpIzXRpESHNQ5
6L1bHCJXS09koVVn6TitnsvAwNsEd9s9Zo6fbjC/nanFv47NgrWru209H090l53SeKBpuvwXTzcG
t19OM5ySgZiRSXX4EwwwVL8/krY4EGrGjxG5BwXt1LTOo4xfmNIC6uTwiCHL0mXj7YmmbmopDlrB
ItUY/Rs6/1TDLo7zmXkawSHVjEtYuy7PrDQRHBK0jpQJhMAQkwx3LKx7K59OSdrfUX71sFgrDNv8
Kp3prrDbgNFpx7yWHoAoyfjBoqu2GFVZGgfzm97HPSVBnXa0ihGn0VLTAliPt/EwnEavp1yJ8XEi
SiRMGi+F8F8bUM+BlQ33VJpe07C2BL1Tfyu1NN46Vn0/dto3mLV56CXim9Dyu1akz+BU9gp61M4x
vtV5so/RYvyS30A2Z3hNgsXzQzL0j2Nh7IEc+IGr3sdYO5sTPH3FuG0NzqFjqA/EaLGwlOCvRxpG
YJBvcXZd6hq06I7dg0DUBnnpoMF5D+IeOyQ2pkbH0lDaz0vWPMhkugYuu2yGvgPpTaYUh2gj9YPT
lHdOPB50SeioSz8ivb7L4+68Ny1MW3zeUzr/Uu8kS/2sqsfTaHsbM/fuCsMkLUODTq/7W9+gP0s6
OxnrO976I/VX25GiGTElT/nUHAa333bkJ535Uq+OHX1SYMJ2nZ/D1MdI2j6ny916/seOuon7C7/O
zjCGPqEZp/vZlUmI0LNrymLvZVRRjfholdV9I1MXTp049RgXG5W+NAUSvd+m5cE04YItFpmjVLjd
U1q4NxW+7kDjfF2qcQz8ejglTorYRvRKwzLgFWeR5oN/ywPssV85rO7qHoM/Z9FjyccwoN391DXZ
wVycXVohOIziNpPphW3Oa9hVBA0Ws1DjyBxp3Ya5OCXJ4yaShJ/z7Dk1x4M1TYeiZ4aTlQlDq46p
clw+y9Y5Tsp6hNNVBY54dpbmfir6bstTfdZE7rfFtC6iPsbq0OJJyI21OgKzRk9gbINUlm8dezlm
kl1L0JPTcLxwlf5mtwv2oFHdVtb8ljXoKFnfPUOtj6nVweWSMIJQdvcwLN754NYxyhbhxOwsM51H
4Rp0rhgTQmB6b7TiuTf7C32a3otpIQFa5hsjtw7aOG0mXT8VQm4yJ3os8AN5in40278lOXopsxcc
BUGF0ORH8VU7JDdWsWxnnnY7rb8tCcUpvGLT5N9N82qNS/ZVt5wpo7mNaJbJcOEs+uskuYmZ087o
/Y+UiQvWuoEhiHMb+Z+Fy5ZBYE+7Ut5Vjc3Nui77W3Shk9IKBLKabAVgYzPoUu+hoEQu49RRLdSv
CRKa9bQx008SeFxDvG3WPrv+/ejEQTLZ9FxgAYo3hvnSyztXFnvhKWKXNxpFHrJlZNSbPC4aOZjb
yUzqIF6OepQHeFmCjj0qQThS7s7B2ZIlSJ8phGZxbYwfjHdwEFnPXe8FYuZznZnPJLhJEIRufqPL
nglLFj81Ed1BPXKfTN7Htt0V/TcQ+CiV/vtkWfmOhs53rRYA1Qh7J8bXYUyRnP24CLLK38xNJrF3
jhtzhrnpV95ZiqgVUA7WQuAuHpMZXPxkzvZXTZGI9UCq4DrxdmO1XDiqvI9l426W1Lj3M+2lmucn
OqvuFwIOS0SZAk7UhEAeqAzZZYD8c6/cuqLsN4DYPqp+2XuLe6CwIxBFokLd4zgl4+kOpzW0Pp16
S6KGRTq+dYLjMLkTMUbEJjDnL8J9LwY4G2P8SRj1HkR/HTapSWpolpuq5WhCL2W2jdYOwLVZOh26
+9yiGwGMAQf1Y1Vb3+jPCVNjLztxTlyE3Lu6RH1k9bUv48ZBa+/2HjdGShyoR1c2Zmh7xO0+Nn6y
6RylYUX1u22e0Sjx3+MlAibWc0yrHf+U4bGlSKS/T/TiWeENJ2OB2Vq20a0VG+e8NskW5MoQmDXX
1Mp1O4aQdNjodDRhFxJ3308Hf+pK+seRv3/DmybqGeOmtbTuH18vwxgjR4KNI/4DNY6v/HFrFF/I
2WGOInTn/bgb/rg1ii/0GHNQEmvuDhfH3y6NFmIc55A1pechvFFt87dLI/8KLBSjLUG5niF040/R
OIz13P7zuZ5rLAQrFyPHOrACa/b7kw+LtFvoxSo/j6p5KKBXPzeuIS89kwFWkPpqeqFs8D3KDPXp
Kat8HXtqPsUQx/3WbseKXDlpc9fR/Ge8yNX5UNQSS36Sf3Vy2T/933qC/r8PjZLltHVmjP/saYzf
ui5p/+55RGb98cW/PZCe/cVe/T+rDsu7r4u/yRie/gVmDOQldw1Drsahvz2R8GEMQGc8kgBbHJDC
/C4/5GHD/cJ4k4ebBgW+1MW79CfkYZ7zXx5JAZ+GB3EFtq/E2V8NLHqUDhn/mRBQq9jcTUarwrFN
sbzNPoW7gVVTjLJVmcFAbpDRnHIJ4+CzwWw3aUGH8ZTgnDCPuO6ZBfV0aXLHpNXVcd38LktG7d5Z
XQVyws0sijK+UIWrs7Q6kDgobfK3roUOTZoj/jpY3hJjfci9eEOiMqapQeSPrKR5EUY5CVBplDYl
UabwQqqB5xsxVQV9uMud7K2ZQ+shLwo2TnOgsqFPlLqAQFaGE6q4uZsZ72RhNHGiZyud6XcqzbG5
Sqq55TfOF/0ucpL8mTOYvKtMKsOFbqbvjTfLyzlvCry32rC8y8p3XqfYdtnGe/U2coAKfSNDRzGp
CVJWLvBHGnT20oVcnqa2xfuzZOm21Hh1SnO6kHpHaVcRm2FiKWaQeo4Pv0/qzVIJ430tg6NXsuqp
+e28BJAHqZX3UVDGhzUkx69dafKBtJtFh7ZL4zM9a5ppbKQ5lGxPOl1CVmaT7EwmLvbSPE95A8Ke
QEPIUHS4mCr1OCdlRPktJtBss7QlihHJ3ypcJmJxsQ0VZAPr2r3sxZi+JaVdfGKL130uKTNyU1MO
LXAbf26P1PRgJnda/B1AIU1eh6GTUyhKSY0q4gxhWTHKy45Ly/nEXv0St1HbYZPPMZpz7idDA1SJ
lL1Wxc8MCmHFoOnFB6vl5xizVSKKqZHrTyY7Rt8zJw/JlFD5F1XsUz+Tx3r/tVblGO8ss5oOfaL5
e7d3Zwfyhpix4pNzDqBmUQ6b81g/dAA6TnR020fq9dr7GIT7myQEi9ZFE7R/gdJvYSDzpvqjAeX1
0vpxZWycxP1+QlP1q8EppA4WQzjZPk1LdQdE1T/ZtsFZY6lH/5gyMD0VcdNQ+E3+yQz9yVM3DKun
x9Zej4ZRoWuffZ06Dig0Qz3bNMS/C87le29C5A8q0x/v27K0gNug5kyB6kAZHDC4odcNWlxeQDeA
qpKb417DmcDJaRwffTHWt05XIaUZ5fq5zZoDpV7aENo1wVj65KDJNVx6mzDSzewd7pK1fmnEXcRW
ed4c0EJStbUH4eG6T8QpJ+GHs8rOJ/1JNrP+vM6G5y319cva/c0b6FFviJlr9qCNWI0ug5YoqBHA
qJGHpSWHJSPxGeXm8jLKaWtEVcgt2vqoBh9/mp6l6t1xJ/qEkWqnF7oxyk3Tx5ictHa8n8a+Psae
FR0yxzbPyyJfIUyy41+7CdPdeWqflta1Y+qdABWbK+Qknbrq3NWhgQfWjA8Q8apEJbI4RE5edJjn
mAjDvGwrtAcGJJNJkWOssLcpDpZQeh590As4e9FbNoLK1VAzGClQHq3qJmTi3WzipUTusZdEN8Ji
nKB2mFFmF9yBGgKEfR0/LG4cX+iZkclt04F/I29ujs8aHxTupqal+gB6Tv9SWGnMLUHrNAO698JH
eymc5oSsVsw7OOMVaZSFy4ehoTh0HCaSAAdDf9U02Ywdv6yqs65o2+dWp5wJX97XrBhS+l8U6zS4
ZnFBLDqm6q4nPRBg1XzQOzO9XDyT26ofT8OTHUl1tKI4fjGGtewRO9ay7U2NBjt/ijyiLJxScBE2
i/vRll5+kEy39CYhTe/B0T5nK3FW7lTefLU16Y4wf3ogHNiix8uk7yVsD0fODl4OxMVQa9fsgz2m
9MPydwr30PuoO0GbSsMi+e23n7NN4DscJzegv4tdxh6KgypUc07RR4ndhjNRkNTOkmyKMc+6vdla
bXyoCkwcdiI6/VAspd/SpmNJxIJcOBjpevrB+et1m+wHoZRv0zh753oHocRoKQWD3zOxOPl5eVdq
fNxacD7TJh+b5iUh324HNZzkm65W5iNmC+rZRJOZRz2uzAdfDc2zW6XeuZfmEsuE2xHz8mppXded
V14LphMPDSZ3Xu5U8Pi47UBEf66NrCC3M1zObidWu4YtH3EA6cUGFdr4pje64V3wG8boKoNDKW/s
zd5LN3lgePrcbC/53DrFIWIawcIwOuKetUkdh8JPrwCkmTtsqu5mikycn5OmYMTk4KjiMF9yY6c1
VXJM58h9mqkZCfJqgoGQ+nqIIQYj/1glJ8aOWOAXw2CChwBg0CX72Es9e6hJjG8MEFo1Xur7joKg
U5bP5qYnI31onEKneaDSPs20msiYS7MnHFwRK9JTVwvpQYzuC126J7dK7qtK105RNUcbFFxu50Oc
ZictNY1Q2jXgpxFLKzZXf1nibaKXJdFhXrY4nN109fHmHs4PUkJW/ZZ4ZbSbqh5RaXCzPmyXajzE
hu+edZKjw5CPy0ceg4zRliZV9PRW8XUl8vZY1LCn6lEkr0lHK2Qtl/3U+9M+SsBwuVxK36J+Jh/r
jdktsne51xp4Qc4Ql7tGGz0RosZq23IkEzT3sYUbiuJidek6oB3yeEDAZJQ1YfvMMyPfwZJYS41r
FpeWUMMZ1tvunmQGQTNNxbhxdbXtWvJIhSvThOt5poV6a1t7mwUorIjC3jtsLTe2llsybMcRDT/O
PLGt9LF9WyBdXnqtFaVbVoT4bICnfiX1wbzT7b4+oYmkgIOk4x51OYg7CxJ2E+Z2ZuzH1jL3qTd5
VzQlye6ixHVKz6Ee55cidfO3evajF7DV2W3H9egbeAALGA+4PQIgcQ3qzmgy9BxjVhqqnezL/IQu
grboWLzFa8dshJe2Q2zuKBh8QhTzA+hC9SmrS/yxduuSN7Jaw3pjsqJTs53K+FHYLaOskVmzdjU5
Kr6wZbpsWofO1b2Fy6gMKS+li8eP3LY6dHMqngaNTyRZoeHWlU1DvrswrkczNil+dlpikr3G8kAd
jAQ7kXcvFA5WN2qWGqA9xJTzHkzChYgzPquLLNKjO1vzUeHWIm5saf0NB1i0+8Yf4ufY6JQM8nGA
VmJnsXWvp1PzBISqPiEpZttJqAXaoJBDwLZlTxsHyZEzoUqWArKC+7WybfxFXWzOV9oQled+Xep7
hPdpCBXa8NZtXfGxLB5ZcA/l4a0DbDiHWAi1rT3Xw3tq5qm38y0aDccs9g8piI0bZmtG/9tf2dhw
smqM3DT8ufcWaYFgJDv8xIfTomk0KeuTNxZrkVbx4GT5LXXxyWbKZXv0ixinsxXh383sQduXBX22
ISypblOuBRKMkoT/VBuKHSSqR8mw3jbJZ+FUsB5TETVH36iqW7+qxC2cLcI9ws6PrZyZlcCISZno
teSm5iXeL5nmqBB90rmaPAHXr8276dUjfDifV5M1zIfMN4bsPIbFhtFYyvnQEQb4iHKp9lHJeDAo
aTTNA1nTmh2YyvOvykYuB4Od61NDjPyUMlL9dkizhaHpgl1jI4pVOHMGKzH3ZuUnDyhdJLqqPH2G
nLrc0rYYWTsaznz2tnh4NDI/vnVnM7+i+XI5LYnVfVrfN18VMcfkhScFCLvgdo5nsNqV1166dKfe
K9qXqb+SJMOKQbzFVdLQ7Wx7sbXVI9/1Q1Mw8BoQbK9p3R43+ihlHMQJ8fqwzR0fMYgymezQ9+ly
Ng1Ny6LRUP2B69J0nnVpNNSKN12rAEqiODe6Xn/YWtMdaDZLLqteVTcrtQH65RJ/bRvHP+RlZjwO
hj4v4YTN8ww0SQvWZ5wqWrnhlp1pPvDYs6xs9IPpEtzIlEVFpzPH3WvMPZdZq+r6YxJbJNEz4XXE
t/8Pe2eyHDeWpelXSctFrwoy4GK2tiqz8tmdTtLpJDVwA3OKFObpYsbT9wenFCVGKCIyg+q2WDRX
kkjBwQvg4pz//INWRXtaAgIgZSc2Ra+W8az2IqirZkAdOrQtv1MDOLfQixQpfOSZozZXbcSIAMvV
Lk0j0HBMIsMECZ+WH8jhHjdNok/Vjd5Ea1Otoo1jMjiZdYomjth/G5tOs7JHJx/Th6nLrvkEPU0W
jaErt2ojm0OaaPIDWTXDNtb0lFKVF/7c1D3mQ1pl8p1WpcRQRH5RoZ/dMyROgHKxwPHmeZJPSv9E
Bhu8ifxrkaf8CnFcEGsfE2h607jpF1nD2uJxSdedTCIyZsMQKmLS5HM5muYFEKZGAO6gqHeRSfhw
L6JxaTijMODIN1Z8EcF+xX2x1UkPD9GULEAkjQF40Co2VY1VAhFwoUJrGkARRK6ZmhtZV1wayng1
dYeL1uwgXfFGOoWQm0lqCb3Km/XgahWaThKcmNkxMZsJs+5XhDhGE13YCqb0ZLK4ZyqmF71iBBeV
0KOZREj7lDqatRr7HoksZWRaLO0mkHhKWnG4dWPqst6P80tfEmc8U3zPvSk1W71PzamngG6NASZE
/wwIV5PXRqPp+9SqvY1QMTNoCbPeZs2A94afpf17GGpCXRODmG+VsvUgUjkhKhJrTC4z1yACREdA
6X+wmx6PwdbuYPz+fzArq8N6+DOq41c8CiTy98Gs+7o+yVM8AayvsNX/+b9fsSztnWrgYwbCBeF/
gqx+oeTY72DjaALhHCDr99iq9s6A5yhAVTEicnEZ/wXJEs47vkEo0ItuYPpf/waSxYzpV0gW8R58
/DRangAyELfX4GrgDYWE3C/WfmSmydpGG4bdjYl4nXrBPFU4Qtxow+Rpibf/nLBOsA81HiwKZ4NN
sTPtbu9WejiHftHNMIIq50Fxz4xvkbXtOLft2FwEFrxFVL3tIw5A9VaNQow8otpXwrk7ZjxYLblV
pFalTjx37FA90mPrq6wux2sBi3CWlGThRlnDWcCIDJg+Nv1SjbuNkhXy2QdkmddUs2if0tBdJKQF
Xql1E+59mGzLQUSUs3aDvxWi7aVRp+GyYnR1ERHfPncDPEZLDSJMEOnuU4Qul9Bxmnckgp6xzodG
vbXpcq7jwkIGzb6xSLFTsGcGOu4d5opiQS9WrcSIOepcT/w8nAVCnhJH40QxVIlw9y+pwv12iLt5
YLRkHpuNc9Mlkb+wyoJkcscoHtU0KfFNVvdEcz3Urno5YifKPppsoFzu25Z4bXO4CRSMZUyjOSDE
uqTSkIvesOsVzg3r0fLltsMKtsbz0UoSQIEU8win7+pFEMNuqkFMe0jzradiJRzeiDy6kHGP/YmT
GguPDgL8hbHiKkgH6Jy1K9UWPy6Rn6jphstBSu/BjXqT0G6nOCBOZhMfhWLdJUZU7mQ0VJveUtRL
9HsJTi41rIHBqWN1hgFgvLXS3t60FdZUQO7tfQtZUpsVvhmns37EFhWX6z1zAKwyRal8rvTaA4DD
HXDGncZEK+vsD11iiYtMoPVOfQhjbIMo3xAqhk8hg4Glyl25AXzC/zc3g2yt5mb20JrCurbxS2XC
q0aPssg/1c5gf3Ld0V5TGsfHlNrtQCthvc/DDpcLvHz2WQjLI0oaf1FqVrCQVb9HrOHvWxW/DVnq
ysZVu3jt+Ya44QVNC9CHaY5qP+aONmN8QTWvuQLMii+T3gApTWLRzzU71fbDKPNhhiuu/b62qbjn
FYO5LTYCwy12vv027SrtQBFHdpRvFu1JN50OoodlzJFZROs2HuuHLvW6vUfvvkHuqt9VqqMEUD3z
7lpXIvmQUFrKOWEvVTlve8Usr1w1RjrodakiF2QYVTM7jpVlrHdOCQ/PKTYKlnpr8jz4mMy0ukNr
Wel7IycSflYpXIoyJlJrWflMo8gE03Oy3pHR6FWb7uxIwG8NVeea7QI/7TgU4VUU0Lg4o5Ecunqs
9y0pBAfe9EBzwjaHW3fMtZ0R1xUtTanl+CYI/1qthwD0U4vEChPkahn2tiqRftsY8npxSZerdbnG
h2bRtRj17NJrx/hQ4cW8rL0+w0RKY4LuGP3Gtjti0mulK27w+vCuSVICGUvBU9qiptmubEdfIZuk
InStJNyLCNcbOx+svRZU/QXWZMEagXK9R2zfXQagrA9mQWdMvUYlMhfDfUH+u4txl+7daTIVj5oY
87XHuJM42lLemhlAVGiALocYY61twuhKBBhpfOX5SXfjNFp/AwEYfgxG8PW8cHH1Y0tdosrfKKUq
N3beBtCMPNwnYrPd1cjgD9ClUsgVtvm+VKwOz3E1f+50GvEZCkZESmRb3dpDI67bCrKB5pWKOdeK
LrqoO6pvHIIjLGlcbulM179kMbaEudYV781c1RYKXvDvwwDTdzyJGxg7djIudW2wVhHMUAS6cQAp
M+jm7ehX89KQNMhKJfxbw069VRA4+JvBsxm2eZzpez8Nx/WQWubacWsHCr0cF74WaXi3Nu5HOnh7
hTN3cyxd6R34q7ct6s7+GHYanDZfBqsaYeiVsFButhZGjCA/7crQRPogmtB9cJ00PTQWBhrMUujF
RgYHcWTVy7SVOkCDYgtyXNpyqZVpaszNJA52MTXnDgimRKbr4Mo4aumhQEU6j+Lws5C9AwJf7XD7
mawu6hUWSg+FPpY9Vvn20S/JaU/JSiSM2r8ro6R9ziq1w3tM79c1XDIoCo3A1M4aRjpFbN8gfkjc
2vFI0C1/Xku92Be2AkNoMgqVTU5AvYPQCVw525gRpKQ0NGeG/lEOcmcCyV9qebtJfQdqPc5vwFIS
r20A4YFmPo3QlONcAwIikQiQH59hkyZrvFXI09KTXazXlQoMBv0riJqMROag6VdxHSVbhDzT74Ip
z1L2aUcgh3xgnMbO3GCwM3c6vQeqV1EPy8mUozHEuBRlZ64yTFOOuiLNdNkwzdn0WoHq2HFw8Rx6
FyPLow37aZakTXUAiCkei0aPIZuLYhoGpbu+YHky7nlArRTbsr6AOVAVOr7lHihZlQ0XWifWtT6O
G6vtR8gjIvlId/pE1c5hvVPQ29WmS1FOOBmWOHkFRILDh4l5JVxoSHCGoh9xtW92RpSrt8bQVg62
f1F/HdiEfOPiaDb6zAwgNTFZ0CB/hCLAmVT50hPdAJ+RIQ/PR7m34VZsdFy6eM00+RMsunbjiMLe
1dgUMWc30X8E2WGaNs+SBHDcb1PvlguQsqZisqWMpXNyxEC2PeERV5rfRwt+EEO7qtfWhTrmh0TP
1H0VhinuZGq7bAOfDDdVadtihZlxtRFWDWTnQtT+kiqEs0CKcYEvYgMasA6NOfSdLlxqTmYZawvb
vG1mZApYTuyTUd4b7YZMtkYFRM4saJ5ulh+pL8LsEjNpnFMV4iOCGdvAPNiqOH/APCvLqLt2CXLb
odVL0NXr4XPKjjPMAsPq5pDNgJ5xXrzX6UOJVxDO3MG4+Q6DpmTVQ4Cr+butb1IvCFd6JODF5CHi
R/LG5yXuaBucDcWysRm5gMZdK8yYMqxT+MCKDBq4rg1pDjNH7WmKKS1o4PFHR1XeP3Vh33/pCvFE
/ycf7KQ9WUWrgpgZfn7tKhAdm7GpN0QShPMs17u9rcuEYlVtL0ZDyEXuARPaVZBiVcPrqVJJTdRL
506MXUpX18VL0UDV8WRWLYLK1mArVv7CTMxsFVRNeIEdV3ddY4qy9vJOQSSY1uuO+B58ETIL1G/w
nhjl4OeAFRX2faPOZWjSuxAXncsQ19+Dmgb9uiKvfKVMNtVWkFi3vj3NEjJenfNIjNHCNOqkYALr
+rtBsSffK0AGSc7Qo8aQeYmWxzvA+2mWapfbc8kWNSMhw7xq8jCGHOfpS5+s4wWetk0475yMLA6A
efxhsGNcmjFw31yEnb0MPJUs3xpHYqqrDpkJnoZYIcp2qcne2KS9pd16tRssZaHikasIb2MORryO
h057D5CXzwqmCJvYarttmHj5we4SgI/GYpIJo1IJP5qhrDdlFxdHVdfrBTQu/9oIM3uG/brxnhcd
HbclHbqD0BJLo3PiXailzsb2yB1o/CL74mSxc2lVZnLfxlATmTKqy1K1xWaMcWB3y8FYTWap26wt
tIURey6vmgHLNKoBshLUrN/j5XwDGrKiTlX3WOxECKLkB2VKQ0Hje9UOyqes7eDm+bl5r2dIY+Ch
YaKf07QUll3NC6H2uwJDhaX0MgaMvRF2aGWYttDE4ybEjQGiltZJd1TxmL1T8cFbDD5hH43POEYC
MfxJwiSZRH/Sp002J9+FFSmOM0adCkmVOR8zMp38DqhnNkNiTJyFGeWLKOuU+9IV/Z2jae7HwWmL
axGM/oUziPKTF3YRs0oKfBIUhL8OmqG463V3XKmmgkzWjpkTSVc5ZK2En1o6oYgpaLMUWwWDUkLx
RPjRsFxFoajJ2rlHnMCaoYCxBL++cJxQ+exbOf6ISp9fK1FSbVJpvScJW9sqdWEuvdLVPoqmsS9q
DVeRqHTzBfIQHtrYNK+MJEbnaerSXMC1hK6I5+wDlbq/NkUboYPoTnlrHpoaEToVygy//HjhumJY
mGMw3LRNtoeMPO5DIBQqcAeUStUkcGwMC8hCQSpx+JwcR59EXQJBKcY0GB1SisJlq2j5h1GkiVgU
oYNDkgysdo9l4LANmNzrjAKEdZPnVXtdJWOEbpXt4HIIYoGSQg2fCm+EcW0o9rIDpj7mY4z8CruP
GfRVBOD50FoXpGooGxM7y0UVjYTMCAJ2IG3mav/cVv3HKhhLhphmuDJkCqu5L5NV69M7WQwNZroc
QzT0ptMuSjTYkFRNxlSYd2HAqI3h9RhnvKHBfnce/esBu2Wvn+k4jB150N0tuSfdVuRGux0ZVODb
MVRfiqCmFEy7rr8LUqh6OCw7WNE6ZdbYcwfz3T1WodF1ey65k3P5TRK6csFbmKI8KvDRZSHFSqWX
T2ZqFwTX+lTJ6+ei3pnqe+1c6asRNorNVP93ilPv3aknwAXTnSVTn9AkrTBm0leca2i92qrI3eou
nRoMee41LCozNqOpBdHP3UgzNSZgad0hPXcr3tS4dBLGYGp1+HAGg1sudbIrln4AWdI9tzzOuf2B
1p8VG/j7/dyRlrbrMYRbDgaWvuB63Lh4BURQYDX7xIRBEAEEFCiytj4YyOXWgzNA4XCmfgv67W0h
DWuRKMVREWG4KRQWTMf754gW25gTOtQxB6hg+uSUwngKZuUF3pIQFol2s2ZY8BbzAPs08lC4DvPA
V7XJw9KcNzDtDq7T2e9LrsEwU6eWMZ6aR8yK6CNhAMSXQVyDFNBkGlmEDOfceUKMnwZRU0NaIJle
l1OT2kztKuJwfAPoYIuplQ2npjad2ltOcmp0aXnl1PwmUxsM04jp3dQam4rvfMqM8lPPkObRmhro
Zmqlx6mpzqb22jl32uPUdAdT++1Ojfhw7smTqT1Pp0Yd6wJxUU/Nez+18fW5o4dj7mGyQ5s/Tg1/
xCadejXfbUtU/c0ZGYB43d43E1yATMcGYG7cxXdY3Q90IOfgyO9ZhZohUH9oFhCqRnSYg+bt+w21
ciH9tGWprAfSnXYZ6G0tPNJNBpipQkxkWFc3D6oxEQ5wwxDYoTbkkAhb+1Q5QZDNZW77T0PbdLs0
MYYLxdGqgwOa95HCIH+vO8W+CbNqCZF/xPFS744yrUN0NEoRc00jBEeDPcQbtabphLeOI/XC8hV7
VzmYPSzrgbPSXdFSWXljdpJjk5S8c6wA+4ZpI4vPe1p03t/G815nnPe9YNoC3Wkz/OMF+4286gUp
pJgWE8xlm5Ow5rs3kCsZTRlED63hB92OH/WP5Un5WB67q+omhIp2rSRXf/yJxnQJXl0iXddUPLsm
BzG2SvtXn9gBsACOh94aio33mORViM0gec5XcR+OYk4lXVzIocQPQPPj4FEzx3pZoKj9Mmpmr08u
hd4qizrYdwKr4345elhGzkVe2Op6ND3lQ1UX1h1JFLzqrCzvtHlMHnaMR9YgN32Zl4hYZLyzsrHf
UsmwPwGnzCzbOTZkMKwx1/ABG9JolRhauRoqzG+d3BwfIIF526rzkm1bms66HhLlPg07uYcKFd8w
5fIvRNJo4wWYfXEbuNaIUUEY4c7d9d0i6kP53vBJxAHPFMn/Y37q35AHbRsaHDeaIZx2+IPA1eq7
G21xqk//eD6j/lMAy3/+c396ArX/HrL/4QG+gvf4CoC241NGoLKumy734FdmtHhncntOO4fBH8R3
zGj7nWpjIK7qgGl460zA/lceqi4wvbPRP1L9sn2YlHn/BnqP6fSrJwSS4mS4x1z8V5RoI6lzGFN1
sEk6O532eBdAnRmzO3cKjDKxnsnGC1vJnHWjywoGj2nvcJZBm9VaNcSXYurWM2cw0wVZF3S+CoBl
5TrDezgXLiggRBGiDOIUgVcIrnVMi6i6sWPV6Od2RF4tLEQQagR6uLTLOcI0vNx01cMtLCqF/9g6
uK1DrMiNS9AofQeVsDu13pA9Ys1sVkue4mKdp5nEFswMqdOStrLUTUcw8gP2KDQaeu72w3pQa5wo
BRkhJWHJCvJfvD2MaNEUGqBz5FjhTV/Ypj+PRlnemTY2Wo1j95DRmtZjeCutT2KI00Pfa4OC3azA
QlVGY0IM9wBLFBOvQP1URtgfz1zgDeYRcW0f+yxsUQ2xRX+OTIy/3Sg1dlpDRLOpmNlyqo1vKbmb
DyoxBwd8jtKjnaLjJ0rMJXitGNcTUkwgAE7L+xajBmAOk7rEtxDHWBRCqxZzIRQcogk+u13PdVSS
aorlE1bLGyLuxotCsfQvHa7YtyqD+uewS3EUwpKv/DSK2LjGpR0TCmJc8elOjci/t40E/6WmSetD
QCjV1YDVIdKOHmOJWeMP7TpOwJcxZ2i7e1uzlPdoM6gGsX1V7wEkgwG4gbC/ZUglcXCsQDxGWlfC
tHDKuSZqtC+96sPTzKzJThWjWXuZFp7LFCWu91EGcjZDzJltbBCmamukgHsMvbP6IQUVl3S4TfXs
p15/Z7Y5SrEKG21EMrXizG2vcS7zQhL95edZkixqos3XcRlV7jXT/aTkXRgxdTLd1gggFCd5eNmN
dh/OMATKjWXUwkUjpG60n7OIofeC+YPpzTGCKcalVYpEmysu6c4YrkNHpQANPqoCFgSkpR6enNmb
LTy0dEBb0yVpR6KIjZiPhUXLHVLVsH4tEMFc54OAdZnyH00tKCWrb/kfibjwvoQE/Q07mQjvmVFL
vSFHttE+41+ogsFRbCKoTD0c0fmsOl/ZkgH6AVMlbY+6KMOVPEmcLZzU6nNjBf1SkUWTLdQw5e/E
Nip7TQlJxWob7EWMfByjQx20Fv5Zvcc0phvS+5IwjacBqt8nhs8euBezu4IWG6qoxhxkFalKbMAa
zbptEdhEYgYI+OCEKZZlLABbE2eu5nGtzUEgmtXgMutHfDU4z24rLfz4KhdmpJ2YTOr62r5RG6/a
tlZbMbtPG1RIiVs9utKsPkRRoF4Z/TiuTCgT+QLsgwC5QrrtDcmL1YdOmuhPzY4Jwsgrs02YSyIe
jQowrZZMVQx88TWH2wxBlUwC1iLNYSfiCFt8GNKKDFEtNgMk7ValI1c3ctzHfGipKNNHQggzMM0E
jAQqhdmaszayLQIq8vazS9YS0axRA52kHsb6MoGLd4QxFxAo4eWFt0zMoV+XvmKutSJRt3YxZZgK
LuMn6cbjE9IrHwP+WkVqSXDeZUOW6qUL3giGmBv2sUuL8LZtFYb8mIBrW7Wzxo1RefIYOh2NIy0k
GGSXKQs/b7KPk/3Tsh1hYVee593VDVsOXF9/XEUxkAo6swLdYK1CrhsNJ3qgUM+vo0Say6r0XTQv
fb9tPDk+Nfg0O/MhgHS9jmMEZ2juB649ZpKBPjM6v/iEJWn8Cb2M6HauTmLm3OxtieZKre+5OsTv
qIOvXUM0ruZtUpfDTjH7rpp1MOTcdU7AycILFVQAKjUsObdJlD/SqTNQNBpuwlJtXEGkURk9aLlR
fDTLDr1tWcqJyt4YtbkyQIeCeR5H0MVqm152LQq1eF9FWhQfhQMhlUuis+n4Kvi8rtB9XQTRAMCO
IRQBeYRJKT2d8ND2G5F0SOSkOlTQRstCXvpjiFVjl7lDvLB94V7J0k4e+8APvgSKJIWzUokEEhIB
qpvovG7sJHbWET4UUDz93F56g4Ygzs/skCwQ4mgWSl72O6MtewCiwUt2TdfCOzXbJK3mSV7nxLkI
rNE1H5iwdbz+0BWlPi6UQYnXbRqoW63GlAtpbkIaKqEP/arU9WivSw0UReS1vlEhUa/b/lpSRRKK
nVeMDmXVjvshKoplk6YZ4Y6loeJoZ6XRo13GGbxI/aLrca2fMZfkf9HOlzcFQS4f9IQJIU0KeTX+
UKO0xLweyCQHLFr4tZ3veGzM/EPKZAoidl1tbIuSFCSDkAUt+cQgAhK/NXn8xKVrzILMTXaB3tGc
MrghMSasPFOFYkxIFb+BspbaUXf6G6HljPhUCDEJbwNe1DA0E2SLF/6YT8iK5+BmUdVH3ODbLwYv
n7Xu10CvrnWyZWctRvjMm7HTsR2sq+pe7019Q+aHzaObJAlMGc14LkO06BCNWvfQYAexipOu6ed0
jcWOLETkiUPYMGQgFmimhyhXFhTR/X7US0Z3fq4u3NZjAmuykS+jLoOxq/U+KVgGAEeDCEfz4nkA
+rOuosGNZmNYxtsxxI8PQ9pk13Or7R2nji5GNzQu0LU7JSzapvrocp/Br8yczxbsiGwSg5fXRpo4
R9AyexPVdabNjcKD1tsr4snlhll4lZbdlBFm+2UyhsYyjX1jo5p1ca+SSbnuGi5/7pZoOoIY44xO
xCNDO8tXSciK7KsMcv1nLUSssiQsJZ9bsi4mXyUsYOsSaixs2s+9rxUHC7vGy4xpPH6CceRfVWZl
4yJuB4DWZ++GpNBrai5hP6SjHg1zzEn6e8sISTkzu9R/9oIywNVJ0fegFHY6T1KewllX1BovUNRA
n1pjsFHUlQ7iU53glFL1/E+2GgN4+WHbPyhWoDzEjYGhS1RH2ElB514HTmFfw1jVd4BR8RfOVx5s
vyKOamxIJRmLoaI8I4MLHpN06juXaSkq86ozowX0dAfFPaZNN44vnRVale79SEu/stGun1xhUWoU
5HViFVh5DFXJGsnkXJQ68bfsenvNR1O7sENP3oRMCEvKl8mrpR4TdipEMHWyLOBwhcyylSZfNzVU
h20ha9VfEJ5lJatEC7QrfFWwvLC71p+JCthjFbZpS3qbdGCzh1AqL/ByGdN5bvRVjWzXxU7CwaCX
GClR4rTrDZ381NWhjBYS7AWt+Jh4l6Dger4waeu33CEugUwirImAs3mpgfhpx7i1Wf/KaQwyw9Ko
2QgEIO8NIyiPOEJU8UzSDx2jwSAUTmvhnwrVvggr07nWGAE9h1rpEK1pVplY8t6dorJEg6V87Ejz
lqEokcPhQEkw62QVZEs/HEkD0RRamAPWoC3Oha1pbOxEkGjM/AmHnaQ9xwbzqmgvRVgVHvKm1Pfn
vZvba0urnWOSiKJcjG7noFN3E+NLlJIVuMjworx3TWWAha6oT46TNM0m70be5DHjs8nThGHLjBSR
vkBeFSFAquoAykzifxHwao71CEI3uIVGamFYwQ82nHA52rm8aRymNxKAb69llWOtBqq2aGH0mli6
geOwTzWE6VpW5Z3crhRHNaPEWFL1uspcpq6ZLPvCYvbEeF75kjTpSI3WyC1IGIKCsS3zleJl/VLa
Oo+JwXsZ5nXfaMsyUvOT7paFOOBZnyy9lmklf+sPuZpAQ86KvBMztZBeMOOuEnM0fsHBA2zb6rHj
X8ckG0ooLsyd6IAEun4JKaOd2xzSv49Cg3PSmB6/LzrbwXEGb+cvOcjpEc0cJpIJ9MRF4pUNmVzK
iKdxz0WWPeNRXZLA68EOQLtEBTgbfKligUa+TDOq3IsFthczU/WLU5Ao8iLuR0GBrzF9VWqI64Nh
e8PaUwjdusQBT7lrlZajOEFlbn0QEloyes5pXtt4u5x7+vOQuJMDhqH5R97cJD3rInQvMHPJGO6r
OFv3fa6vVWQt87a0oxUKs37pS1EuccOIe1xcibQwImRlioqrhZsr2GAMVUO8dG3s0KCpH6kDyiUM
SxRKWqgrPDRJPrM7InxwkSgRqONoseijuDnmxhSxneogRjMP49cZRN3wBp1TstQKFwDNdFzzYgqz
W1LBeUtheY/Uqe5a5Zlc5k0NsO66/oOQaf04qEzVZwouzwt/EDF5VLl9448aoB3dAUmNuZKsRyVN
50yA+ru+9w7wgLVPiBSDG8ZhPJeih5TkWWa/cwik3BhF4l9YVhGz7la4c4LExXHDDs11HqviQylH
NB55mFtThU7KaKCqjCzsFyK8H1HNxqH6aLLFbELK0mXMg1NdQkNouIl0mmOJLxVa/jCqFz5BJ9sc
wUc4YwSb3+U+FS8lnHWwrN64NcacrBCrUg55hTyhg2kMuzay2rtSKbAGYOcVW8t3nCU5jcEdj573
KbAEglNSUwq2Rx/4n/gG1FZJpqZXCMgIvvMC69AawpKzkgBDFAuWGl+ait5sAjjRV6EYoZ15oNfX
Mil9ZjhqqiwQJtpbL/WHakF8Wn0LkTy8x2i8PQCzmZ95drWDFkj3uUQot5Kki+IvRRy8MlM6A/yc
aO/LRIujLWqp6NJWVRQHaguWkdbEnKOwEphqOWm0TTJySposTTHSLfF2cJV+KwqrYHxq9BdKwi8b
2xwEx5EMCWXtk4diMln9IHnVBXwawxlVRYUVqrjGYmbg3NVBo8TkzDAdnRWYTa1KkqBx9hc9MWqK
Bq5I5WLODTvI7rRUw/jGaKNDbogvNs0gjkplTA5Wj+xiD8Rq4xtpyGUbx052hEDWvbd4KXMtx5Kk
mabN66cYIHb+HzTnSeFlerLRBwzMCYzr+4VqRTkaLgxBrpmk4yCRuBHhhWfE7Cf4JLxSuf9fCD3+
eooTqrc8g3o3zbMcjs8YM9e/uF9P3z3kYVbf5X/th76Bcj8+0Fc48YVE/Jl+rZ7OwCeF4HtU8WxQ
9oo+fD6l8/n+0RGSEwzl5gmkUoAWmgLPPXOyA5++/vmPJM/8r9+23cnzFDU7ng3nL2bCfN53K/R7
a/DHv97LYv7xz7z6BV45qaPHfz5fmO3Tf/4TZJUhC9YSDFn4VSxgz/M5cpeQ5vHL6v52TX59yO8W
xXrnYu5mGBi2nb/APr9fFHMyrHAm7PXl2y9Y8N9rUWxsDVAA2TgZQJXRVNbsX7lRfn9RtMncEQQc
jvnr1ZgWCx91jcir89fL8v+9VgNe7+TMACmBmbCOB+VbV2OyJpmmc4Zj/fAWwdPEUZnk4j95/gLT
/9s9NzhfqCpXzlV5boQ+8fLfdosI7Z2wHMJ5JoOM89frO0V/p+LhYjG1eFmzv+OiaMJGSo4FHgpk
3dSnuPY3LgoJDQyPCMX5upn86vFhMyGoBttU7WXJXgQhf6/Hh83EQbzl6A6SkSlP6a2L4r5zTZuB
FzfLyxebxvc7rIUDC5IRoX59K/0t7xTbIgkP1Q0jZEsT2tvvFCyS8I6Z1uXrqrxaFGxp8JzhlnTw
rZm+/o7vYgv5D5Ii13QYqSMWffO7WKNAYdfQiaR4+frVu9h6Z1G64Hzyt1wNFcqSoQnd5VY2rInv
8ObNRIAduqbFI/j9AzPFo0HWZRD8cuv8LVcDLy8DPyO8pU3nhQ7zttWYLJcEW7T+7d54vbU6OrfO
VLJg/3/++jcqk39h//2lFcAqIXk6NwHhc/WjXuH3fuBb/fvb739X3041/qsfnHqCl89+KYKnv//X
q7rtXJ9/981v9fr5c77+96+/4G8/+tVnffutvv3jJnyWJ/mZELdz/f31NF9ID/iJB6T6HeTp6bl6
RX5Aj8jm+D8n9JtgpF9ugz88flWd0m+HmSr/iZrw7e8vjdKrVfjuWfujw5LleZLfDjMdFsYT99Fb
z3ZzksMpO3070HRg2hOH5/LNRw7T02eSoX640mQAUNu+9SN2J/y4/vG/Tmnxv/9xcYK5Hr5aIUL1
XJ6lt37KxUlmdNHx60Wy2DJ/wrG5T5NfHdiYmDVvPen9Ka6C01P3/Fx8O9j52k4snG//8NdvxsvT
UzD8+BmaWD5v/4Drp5DT/3ac81OE1/NPuJiH5qn5HDxLObw6uKVr2rd/+OvLcmiy6PT47Tjns4bP
+xPO+niKTiD8p1eoCuTDyfHyrXfKbRjH4asNi0LG/AnX8O6UhgnJqU/Nt5OcVoQ406koeOtZnyXn
P9padCIafsId/uG5qv8xe878U/LtZM9nT2/+E87+8sRmzoZVy1f3uIG/6E/YeddNxNHr78/b5jak
BPn2T3/9Fl/nr854Oi4N49uPy1v5l8Ckq/Bz/kjc7rZKcBSovh18Wn/8J4nW/Ql3/X/LJvv91xOT
IOjQP+E2ugzHXL4uBzg0Gh33J1znO8mQ/fUd9PXgP+Hp/beyj89V1l+/qaZ05elSf3+l+U3gVus/
YZkuT9m0Tj84+E9Ypj9Lv3zjyiyekyD87ZkbP+GJ+91MnZeVn4i0b92k/9Ry+Y2rMw/+3ET3jR/x
L1ibvPETdrwKftc65Sf0I3fPPFr+r2t8SwN3N6cZxFsv8r9KIn/jMv14P/or6VB/eCI/6jd/GST9
tgv9NiD60X973WJPP/E5eT7J//o/AAAA//8=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lang="en-US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 sz="900" b="0" i="0" u="none" strike="noStrike" kern="1200" baseline="0">
            <a:solidFill>
              <a:schemeClr val="dk1"/>
            </a:solidFill>
            <a:latin typeface="+mn-lt"/>
            <a:ea typeface="+mn-ea"/>
            <a:cs typeface="+mn-cs"/>
          </a:endParaRPr>
        </a:p>
      </cx:txPr>
    </cx:legend>
  </cx:chart>
  <cx:spPr>
    <a:solidFill>
      <a:srgbClr val="F8F9FA"/>
    </a:solidFill>
    <a:ln>
      <a:solidFill>
        <a:schemeClr val="tx1">
          <a:lumMod val="85000"/>
          <a:lumOff val="15000"/>
        </a:schemeClr>
      </a:solidFill>
    </a:ln>
    <a:effectLst>
      <a:outerShdw blurRad="50800" dist="38100" dir="2700000" algn="tl" rotWithShape="0">
        <a:prstClr val="black">
          <a:alpha val="40000"/>
        </a:prstClr>
      </a:outerShdw>
    </a:effectLst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hyperlink" Target="https://www.linkedin.com/in/vkas-rajpurohi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@blink_analyti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chart" Target="../charts/chart7.xml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image" Target="../media/image3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5" Type="http://schemas.openxmlformats.org/officeDocument/2006/relationships/chart" Target="../charts/chart8.xml"/><Relationship Id="rId15" Type="http://schemas.openxmlformats.org/officeDocument/2006/relationships/hyperlink" Target="https://www.youtube.com/@blink_analytix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37.png"/><Relationship Id="rId9" Type="http://schemas.openxmlformats.org/officeDocument/2006/relationships/image" Target="../media/image21.svg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image" Target="../media/image38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chart" Target="../charts/chart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5" Type="http://schemas.openxmlformats.org/officeDocument/2006/relationships/image" Target="../media/image39.png"/><Relationship Id="rId15" Type="http://schemas.openxmlformats.org/officeDocument/2006/relationships/hyperlink" Target="https://www.youtube.com/@blink_analytix" TargetMode="External"/><Relationship Id="rId10" Type="http://schemas.openxmlformats.org/officeDocument/2006/relationships/image" Target="../media/image10.png"/><Relationship Id="rId4" Type="http://schemas.openxmlformats.org/officeDocument/2006/relationships/chart" Target="../charts/chart10.xml"/><Relationship Id="rId9" Type="http://schemas.openxmlformats.org/officeDocument/2006/relationships/image" Target="../media/image21.svg"/><Relationship Id="rId1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@blink_analytix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@blink_analytix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@blink_analytix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@blink_analytix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@blink_analytix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@blink_analytix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12" Type="http://schemas.openxmlformats.org/officeDocument/2006/relationships/hyperlink" Target="https://www.youtube.com/@blink_analyti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21.svg"/><Relationship Id="rId10" Type="http://schemas.openxmlformats.org/officeDocument/2006/relationships/image" Target="../media/image14.sv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@blink_analytix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sv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9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svg"/><Relationship Id="rId3" Type="http://schemas.openxmlformats.org/officeDocument/2006/relationships/image" Target="../media/image19.sv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s://www.youtube.com/@blink_analytix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hyperlink" Target="https://www.youtube.com/@blink_analytix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hyperlink" Target="https://www.youtube.com/@blink_analytix" TargetMode="External"/><Relationship Id="rId3" Type="http://schemas.openxmlformats.org/officeDocument/2006/relationships/image" Target="../media/image21.svg"/><Relationship Id="rId7" Type="http://schemas.openxmlformats.org/officeDocument/2006/relationships/package" Target="../embeddings/Microsoft_Excel_Worksheet.xlsx"/><Relationship Id="rId12" Type="http://schemas.openxmlformats.org/officeDocument/2006/relationships/image" Target="../media/image1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svg"/><Relationship Id="rId10" Type="http://schemas.openxmlformats.org/officeDocument/2006/relationships/image" Target="../media/image29.emf"/><Relationship Id="rId4" Type="http://schemas.openxmlformats.org/officeDocument/2006/relationships/image" Target="../media/image10.png"/><Relationship Id="rId9" Type="http://schemas.openxmlformats.org/officeDocument/2006/relationships/package" Target="../embeddings/Microsoft_Excel_Worksheet1.xlsx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28.pn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image" Target="../media/image18.png"/><Relationship Id="rId16" Type="http://schemas.openxmlformats.org/officeDocument/2006/relationships/hyperlink" Target="https://www.youtube.com/@blink_analytix" TargetMode="External"/><Relationship Id="rId1" Type="http://schemas.openxmlformats.org/officeDocument/2006/relationships/slideLayout" Target="../slideLayouts/slideLayout7.xml"/><Relationship Id="rId6" Type="http://schemas.microsoft.com/office/2014/relationships/chartEx" Target="../charts/chartEx1.xml"/><Relationship Id="rId11" Type="http://schemas.openxmlformats.org/officeDocument/2006/relationships/image" Target="../media/image10.png"/><Relationship Id="rId5" Type="http://schemas.openxmlformats.org/officeDocument/2006/relationships/image" Target="../media/image21.svg"/><Relationship Id="rId15" Type="http://schemas.openxmlformats.org/officeDocument/2006/relationships/image" Target="../media/image14.sv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chart" Target="../charts/chart2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31.pn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image" Target="../media/image18.png"/><Relationship Id="rId16" Type="http://schemas.openxmlformats.org/officeDocument/2006/relationships/hyperlink" Target="https://www.youtube.com/@blink_analytix" TargetMode="Externa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11" Type="http://schemas.openxmlformats.org/officeDocument/2006/relationships/image" Target="../media/image10.png"/><Relationship Id="rId5" Type="http://schemas.openxmlformats.org/officeDocument/2006/relationships/image" Target="../media/image21.svg"/><Relationship Id="rId15" Type="http://schemas.openxmlformats.org/officeDocument/2006/relationships/image" Target="../media/image14.sv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chart" Target="../charts/chart4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youtube.com/@blink_analytix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21.svg"/><Relationship Id="rId12" Type="http://schemas.openxmlformats.org/officeDocument/2006/relationships/image" Target="../media/image14.sv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youtube.com/@blink_analytix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14.sv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6">
            <a:extLst>
              <a:ext uri="{FF2B5EF4-FFF2-40B4-BE49-F238E27FC236}">
                <a16:creationId xmlns:a16="http://schemas.microsoft.com/office/drawing/2014/main" id="{15417678-3883-F118-E17F-A763451F5C1A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2F4014-48E1-6AE9-8CAF-FEF922E94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28" y="-31458"/>
            <a:ext cx="1834648" cy="18346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Freeform 2"/>
          <p:cNvSpPr/>
          <p:nvPr/>
        </p:nvSpPr>
        <p:spPr>
          <a:xfrm>
            <a:off x="11805413" y="4036683"/>
            <a:ext cx="6370207" cy="6275925"/>
          </a:xfrm>
          <a:custGeom>
            <a:avLst/>
            <a:gdLst/>
            <a:ahLst/>
            <a:cxnLst/>
            <a:rect l="l" t="t" r="r" b="b"/>
            <a:pathLst>
              <a:path w="6358001" h="6358001">
                <a:moveTo>
                  <a:pt x="0" y="0"/>
                </a:moveTo>
                <a:lnTo>
                  <a:pt x="6358001" y="0"/>
                </a:lnTo>
                <a:lnTo>
                  <a:pt x="6358001" y="6358001"/>
                </a:lnTo>
                <a:lnTo>
                  <a:pt x="0" y="635800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3789" y="2968101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2300933" y="6780582"/>
            <a:ext cx="7624739" cy="975673"/>
            <a:chOff x="0" y="-9525"/>
            <a:chExt cx="1342999" cy="1898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4717" cy="170842"/>
            </a:xfrm>
            <a:custGeom>
              <a:avLst/>
              <a:gdLst/>
              <a:ahLst/>
              <a:cxnLst/>
              <a:rect l="l" t="t" r="r" b="b"/>
              <a:pathLst>
                <a:path w="1342999" h="170842">
                  <a:moveTo>
                    <a:pt x="20195" y="0"/>
                  </a:moveTo>
                  <a:lnTo>
                    <a:pt x="1322804" y="0"/>
                  </a:lnTo>
                  <a:cubicBezTo>
                    <a:pt x="1333957" y="0"/>
                    <a:pt x="1342999" y="9042"/>
                    <a:pt x="1342999" y="20195"/>
                  </a:cubicBezTo>
                  <a:lnTo>
                    <a:pt x="1342999" y="150647"/>
                  </a:lnTo>
                  <a:cubicBezTo>
                    <a:pt x="1342999" y="161800"/>
                    <a:pt x="1333957" y="170842"/>
                    <a:pt x="1322804" y="170842"/>
                  </a:cubicBezTo>
                  <a:lnTo>
                    <a:pt x="20195" y="170842"/>
                  </a:lnTo>
                  <a:cubicBezTo>
                    <a:pt x="9042" y="170842"/>
                    <a:pt x="0" y="161800"/>
                    <a:pt x="0" y="150647"/>
                  </a:cubicBezTo>
                  <a:lnTo>
                    <a:pt x="0" y="20195"/>
                  </a:lnTo>
                  <a:cubicBezTo>
                    <a:pt x="0" y="9042"/>
                    <a:pt x="9042" y="0"/>
                    <a:pt x="20195" y="0"/>
                  </a:cubicBezTo>
                  <a:close/>
                </a:path>
              </a:pathLst>
            </a:custGeom>
            <a:solidFill>
              <a:srgbClr val="FCD5C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342999" cy="189892"/>
            </a:xfrm>
            <a:prstGeom prst="rect">
              <a:avLst/>
            </a:prstGeom>
          </p:spPr>
          <p:txBody>
            <a:bodyPr lIns="68744" tIns="68744" rIns="68744" bIns="68744" rtlCol="0" anchor="ctr"/>
            <a:lstStyle/>
            <a:p>
              <a:r>
                <a:rPr lang="en-US" sz="2800" dirty="0"/>
                <a:t>        Let’s Drive the Future of Mobility Together!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360086" y="6979429"/>
            <a:ext cx="577977" cy="577977"/>
          </a:xfrm>
          <a:custGeom>
            <a:avLst/>
            <a:gdLst/>
            <a:ahLst/>
            <a:cxnLst/>
            <a:rect l="l" t="t" r="r" b="b"/>
            <a:pathLst>
              <a:path w="577977" h="577977">
                <a:moveTo>
                  <a:pt x="0" y="0"/>
                </a:moveTo>
                <a:lnTo>
                  <a:pt x="577977" y="0"/>
                </a:lnTo>
                <a:lnTo>
                  <a:pt x="577977" y="577978"/>
                </a:lnTo>
                <a:lnTo>
                  <a:pt x="0" y="577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670295" y="8240300"/>
            <a:ext cx="3958688" cy="113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266" dirty="0">
                <a:solidFill>
                  <a:srgbClr val="FFFFFF"/>
                </a:solidFill>
                <a:latin typeface="Alice"/>
              </a:rPr>
              <a:t>Presented By: </a:t>
            </a:r>
          </a:p>
          <a:p>
            <a:pPr algn="ctr">
              <a:lnSpc>
                <a:spcPts val="4572"/>
              </a:lnSpc>
            </a:pPr>
            <a:r>
              <a:rPr lang="en-US" sz="3266" dirty="0">
                <a:solidFill>
                  <a:srgbClr val="FFFFFF"/>
                </a:solidFill>
                <a:latin typeface="Alice"/>
              </a:rPr>
              <a:t>Vkas Rajpurohit</a:t>
            </a:r>
          </a:p>
        </p:txBody>
      </p:sp>
      <p:sp>
        <p:nvSpPr>
          <p:cNvPr id="14" name="Freeform 14"/>
          <p:cNvSpPr/>
          <p:nvPr/>
        </p:nvSpPr>
        <p:spPr>
          <a:xfrm rot="7682761">
            <a:off x="12543914" y="8517443"/>
            <a:ext cx="675449" cy="675449"/>
          </a:xfrm>
          <a:custGeom>
            <a:avLst/>
            <a:gdLst/>
            <a:ahLst/>
            <a:cxnLst/>
            <a:rect l="l" t="t" r="r" b="b"/>
            <a:pathLst>
              <a:path w="675449" h="675449">
                <a:moveTo>
                  <a:pt x="0" y="0"/>
                </a:moveTo>
                <a:lnTo>
                  <a:pt x="675449" y="0"/>
                </a:lnTo>
                <a:lnTo>
                  <a:pt x="675449" y="675449"/>
                </a:lnTo>
                <a:lnTo>
                  <a:pt x="0" y="675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04040" y="8178595"/>
            <a:ext cx="888305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400" spc="287" dirty="0">
                <a:solidFill>
                  <a:srgbClr val="000000"/>
                </a:solidFill>
                <a:latin typeface="Georgia" panose="02040502050405020303" pitchFamily="18" charset="0"/>
              </a:rPr>
              <a:t>Presentation</a:t>
            </a:r>
            <a:endParaRPr lang="en-US" sz="4230" spc="287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556871-D9BE-EBB6-FADB-E564FE25E895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4" name="Freeform 4"/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EA02D9-5F7D-C63F-595F-6F8B4B6F2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25" name="TextBox 17">
            <a:extLst>
              <a:ext uri="{FF2B5EF4-FFF2-40B4-BE49-F238E27FC236}">
                <a16:creationId xmlns:a16="http://schemas.microsoft.com/office/drawing/2014/main" id="{C47B576D-8814-C930-102F-F449D770C378}"/>
              </a:ext>
            </a:extLst>
          </p:cNvPr>
          <p:cNvSpPr txBox="1"/>
          <p:nvPr/>
        </p:nvSpPr>
        <p:spPr>
          <a:xfrm>
            <a:off x="2238874" y="1712944"/>
            <a:ext cx="934352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spc="463" dirty="0">
                <a:solidFill>
                  <a:srgbClr val="000000"/>
                </a:solidFill>
                <a:latin typeface="Californian FB" panose="0207040306080B030204" pitchFamily="18" charset="0"/>
              </a:rPr>
              <a:t>Resume Project Challenge</a:t>
            </a:r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535786DD-E644-AB51-9F3A-BFC0EB02E891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DD415C4-4FCB-6775-95C7-FA00CB10161E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8CC6DE61-F46A-3EDC-CE09-287AE9ADD998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65485" y="3509875"/>
            <a:ext cx="8883055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27"/>
              </a:lnSpc>
            </a:pPr>
            <a:r>
              <a:rPr lang="en-US" sz="11500" b="1" spc="463" dirty="0">
                <a:solidFill>
                  <a:srgbClr val="000000"/>
                </a:solidFill>
                <a:latin typeface="Canva Sans 1 Bold"/>
              </a:rPr>
              <a:t>GoodCabs</a:t>
            </a:r>
          </a:p>
          <a:p>
            <a:pPr algn="l">
              <a:lnSpc>
                <a:spcPts val="11127"/>
              </a:lnSpc>
            </a:pPr>
            <a:r>
              <a:rPr lang="en-US" sz="11500" b="1" spc="463" dirty="0">
                <a:solidFill>
                  <a:srgbClr val="000000"/>
                </a:solidFill>
                <a:latin typeface="Canva Sans 1 Bold"/>
              </a:rPr>
              <a:t>Analysis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B652383A-3747-2A9F-5C57-E094EEDB8460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7693115F-61A7-2605-75A9-9D49A31B71F2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561E9D13-3101-7765-13BD-3187723C79C7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DF7D09C-626B-5C2C-1086-3CC233B820DA}"/>
              </a:ext>
            </a:extLst>
          </p:cNvPr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2929789B-2A36-F2C4-B3A0-11BB614885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8DEAF129-4F02-06B3-2561-2E69C9F3BEE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5">
            <a:extLst>
              <a:ext uri="{FF2B5EF4-FFF2-40B4-BE49-F238E27FC236}">
                <a16:creationId xmlns:a16="http://schemas.microsoft.com/office/drawing/2014/main" id="{C90E2F96-4C4C-FC25-A216-BEC8F26FBA58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CBC361F-A8E5-46CB-0551-79E12F4E6EDB}"/>
              </a:ext>
            </a:extLst>
          </p:cNvPr>
          <p:cNvSpPr txBox="1"/>
          <p:nvPr/>
        </p:nvSpPr>
        <p:spPr>
          <a:xfrm>
            <a:off x="2715384" y="8954169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8" name="Picture 7">
            <a:hlinkClick r:id="rId16"/>
            <a:extLst>
              <a:ext uri="{FF2B5EF4-FFF2-40B4-BE49-F238E27FC236}">
                <a16:creationId xmlns:a16="http://schemas.microsoft.com/office/drawing/2014/main" id="{C2144118-769B-A3E4-8566-13AAF57452F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8954170"/>
            <a:ext cx="600846" cy="600846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064B4F22-3153-F5D6-DDBD-B051F60BEE64}"/>
              </a:ext>
            </a:extLst>
          </p:cNvPr>
          <p:cNvSpPr txBox="1"/>
          <p:nvPr/>
        </p:nvSpPr>
        <p:spPr>
          <a:xfrm>
            <a:off x="2726310" y="9441612"/>
            <a:ext cx="657008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https://www.linkedin.com/in/vkas-rajpurohit/</a:t>
            </a:r>
          </a:p>
        </p:txBody>
      </p:sp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184A8B31-1E58-957B-0437-6FCD8537BD8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92" y="9376535"/>
            <a:ext cx="843739" cy="8437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5D150-1EA6-BF01-3CE4-D6474614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6">
            <a:extLst>
              <a:ext uri="{FF2B5EF4-FFF2-40B4-BE49-F238E27FC236}">
                <a16:creationId xmlns:a16="http://schemas.microsoft.com/office/drawing/2014/main" id="{6DC55183-7DC1-4C74-2168-1343ED982F98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88D439-9D4A-E802-6DFA-374E396A51E7}"/>
              </a:ext>
            </a:extLst>
          </p:cNvPr>
          <p:cNvGrpSpPr/>
          <p:nvPr/>
        </p:nvGrpSpPr>
        <p:grpSpPr>
          <a:xfrm>
            <a:off x="2254005" y="2935280"/>
            <a:ext cx="13428816" cy="3038444"/>
            <a:chOff x="0" y="0"/>
            <a:chExt cx="13133235" cy="3038444"/>
          </a:xfrm>
        </p:grpSpPr>
        <p:pic>
          <p:nvPicPr>
            <p:cNvPr id="9" name="table">
              <a:extLst>
                <a:ext uri="{FF2B5EF4-FFF2-40B4-BE49-F238E27FC236}">
                  <a16:creationId xmlns:a16="http://schemas.microsoft.com/office/drawing/2014/main" id="{52006AA1-C25C-80E7-A514-58D9C923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015" y="13305"/>
              <a:ext cx="2141220" cy="1165859"/>
            </a:xfrm>
            <a:prstGeom prst="rect">
              <a:avLst/>
            </a:prstGeom>
          </p:spPr>
        </p:pic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3BA27E1D-4419-B076-DC61-12DBCFACCC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692436"/>
                </p:ext>
              </p:extLst>
            </p:nvPr>
          </p:nvGraphicFramePr>
          <p:xfrm>
            <a:off x="0" y="0"/>
            <a:ext cx="5151120" cy="3036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5" name="table">
              <a:extLst>
                <a:ext uri="{FF2B5EF4-FFF2-40B4-BE49-F238E27FC236}">
                  <a16:creationId xmlns:a16="http://schemas.microsoft.com/office/drawing/2014/main" id="{A13F027E-E421-3A58-2204-92A1C600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0895" y="13304"/>
              <a:ext cx="1318260" cy="3025140"/>
            </a:xfrm>
            <a:prstGeom prst="rect">
              <a:avLst/>
            </a:prstGeom>
          </p:spPr>
        </p:pic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DF8F1E34-5025-2883-DBFF-1F800E3C8C44}"/>
                </a:ext>
              </a:extLst>
            </p:cNvPr>
            <p:cNvGraphicFramePr/>
            <p:nvPr/>
          </p:nvGraphicFramePr>
          <p:xfrm>
            <a:off x="5204460" y="0"/>
            <a:ext cx="4206240" cy="3036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1EEF74E7-D95D-7993-562B-E3A2EB4FAC11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A7E7C3-EAD5-DD7B-3F93-0201AB9B598D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A472500-F16D-8C7F-568E-8EA629CC5F31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6810333-6A92-F0A7-EC90-A4E373E3617F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6E4BF0E-1A00-3BB3-FE5B-58806D5E14C7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7150FC5E-4554-5179-9455-C37648FA6DFA}"/>
              </a:ext>
            </a:extLst>
          </p:cNvPr>
          <p:cNvSpPr txBox="1"/>
          <p:nvPr/>
        </p:nvSpPr>
        <p:spPr>
          <a:xfrm>
            <a:off x="2454644" y="6146692"/>
            <a:ext cx="13514910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Highlights: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Highest Revenue months are Feb, April and May.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Jaipur city generating the highest revenue i.e. 7.75 M, as well the highest contribution i.e. 20.82%.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Coimbatore City generating the minimum revenue i.e. 0.61 M, and contribution is 17.38%.</a:t>
            </a:r>
          </a:p>
          <a:p>
            <a:pPr algn="just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			</a:t>
            </a:r>
          </a:p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Suggestions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DM Sans"/>
                <a:sym typeface="Gotham Bold"/>
              </a:rPr>
              <a:t>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For Coimbatore city - Need to focus on revenue increment.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A0F542-90E4-945C-1590-023F40130162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55D689ED-2FB1-8533-3BEA-0B445666A6E9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FC250EB-2AAA-3749-9671-4B5D7B20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0206DE7D-7703-B355-2D84-6977542ABCEC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5860E41-16FD-E8EC-E361-E685BD489A6E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6F3EE963-79D0-F903-21A2-9F7653053749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66B215E3-EFE5-4D69-4322-5A6F9DCF46AD}"/>
              </a:ext>
            </a:extLst>
          </p:cNvPr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57C177E-D746-C3B9-0D72-BACECB73EC41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DCF877DD-2054-6C92-3946-9AB7C078D8D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ABA91238-53D9-F39D-990D-13228C65A0E0}"/>
              </a:ext>
            </a:extLst>
          </p:cNvPr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B7BED24B-314F-BBDD-C8EF-4ADF136E59E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A5F50980-945E-E72B-2D6C-033F98518D8E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172C2758-99A5-A4D6-0EB3-2FB8A8C1EF20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665F6411-A300-41B4-7348-51B5947B5845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2D82FE7D-99C4-854E-2EE6-EB0D30AFA79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FDF7C9CF-1D60-2818-F88A-03CA9B546838}"/>
              </a:ext>
            </a:extLst>
          </p:cNvPr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FBB31C1-2768-B1EB-EBB0-851805BDA66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8DCFF0E8-9AB8-2708-9185-1EAFFB612C74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40" name="Group 26">
            <a:extLst>
              <a:ext uri="{FF2B5EF4-FFF2-40B4-BE49-F238E27FC236}">
                <a16:creationId xmlns:a16="http://schemas.microsoft.com/office/drawing/2014/main" id="{1402F74B-C8C2-7DA2-3259-B84CE6383DE6}"/>
              </a:ext>
            </a:extLst>
          </p:cNvPr>
          <p:cNvGrpSpPr/>
          <p:nvPr/>
        </p:nvGrpSpPr>
        <p:grpSpPr>
          <a:xfrm>
            <a:off x="951509" y="7088453"/>
            <a:ext cx="508158" cy="543805"/>
            <a:chOff x="0" y="0"/>
            <a:chExt cx="812800" cy="869819"/>
          </a:xfrm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230EFEB6-02B9-26E3-E887-C7AECB807545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7A17896B-FF03-C617-461F-29BB0E31834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F0AB65E3-12EB-D67C-DDBE-1C7B21EAC5AC}"/>
              </a:ext>
            </a:extLst>
          </p:cNvPr>
          <p:cNvGrpSpPr/>
          <p:nvPr/>
        </p:nvGrpSpPr>
        <p:grpSpPr>
          <a:xfrm>
            <a:off x="951509" y="7756083"/>
            <a:ext cx="508158" cy="543805"/>
            <a:chOff x="0" y="0"/>
            <a:chExt cx="812800" cy="869819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7C91790-E249-E02C-142F-E778461B0F1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B672411E-F62E-B395-9D31-4B5F69AA245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F6F9FDE2-5A47-E76F-D41A-33353659E1B0}"/>
              </a:ext>
            </a:extLst>
          </p:cNvPr>
          <p:cNvSpPr txBox="1"/>
          <p:nvPr/>
        </p:nvSpPr>
        <p:spPr>
          <a:xfrm>
            <a:off x="2268584" y="733453"/>
            <a:ext cx="13514910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Business Request - 5: </a:t>
            </a:r>
          </a:p>
          <a:p>
            <a:pPr algn="just">
              <a:spcBef>
                <a:spcPct val="0"/>
              </a:spcBef>
            </a:pPr>
            <a:r>
              <a:rPr lang="en-US" sz="4600" b="1" dirty="0">
                <a:solidFill>
                  <a:srgbClr val="191919"/>
                </a:solidFill>
                <a:latin typeface="Baskerville Old Face" panose="02020602080505020303" pitchFamily="18" charset="0"/>
                <a:ea typeface="Gotham Bold"/>
                <a:cs typeface="Gotham Bold"/>
                <a:sym typeface="Gotham Bold"/>
              </a:rPr>
              <a:t>Identify Month with Highest Revenue for Each City</a:t>
            </a:r>
          </a:p>
        </p:txBody>
      </p:sp>
      <p:grpSp>
        <p:nvGrpSpPr>
          <p:cNvPr id="76" name="Group 16">
            <a:extLst>
              <a:ext uri="{FF2B5EF4-FFF2-40B4-BE49-F238E27FC236}">
                <a16:creationId xmlns:a16="http://schemas.microsoft.com/office/drawing/2014/main" id="{9E750C3B-EB7D-B365-ACB7-21E5C973BC47}"/>
              </a:ext>
            </a:extLst>
          </p:cNvPr>
          <p:cNvGrpSpPr/>
          <p:nvPr/>
        </p:nvGrpSpPr>
        <p:grpSpPr>
          <a:xfrm>
            <a:off x="951509" y="4653899"/>
            <a:ext cx="508158" cy="543805"/>
            <a:chOff x="0" y="0"/>
            <a:chExt cx="812800" cy="869819"/>
          </a:xfrm>
        </p:grpSpPr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008D4ADE-54F4-D100-977D-B4662B48EB5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8" name="TextBox 18">
              <a:extLst>
                <a:ext uri="{FF2B5EF4-FFF2-40B4-BE49-F238E27FC236}">
                  <a16:creationId xmlns:a16="http://schemas.microsoft.com/office/drawing/2014/main" id="{C200B015-A0B4-5158-0A9A-D6FD73C218D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734CD7C1-993B-7A17-26C5-12583A7A7A3B}"/>
              </a:ext>
            </a:extLst>
          </p:cNvPr>
          <p:cNvGrpSpPr/>
          <p:nvPr/>
        </p:nvGrpSpPr>
        <p:grpSpPr>
          <a:xfrm>
            <a:off x="951509" y="5306144"/>
            <a:ext cx="508158" cy="543805"/>
            <a:chOff x="0" y="0"/>
            <a:chExt cx="812800" cy="869819"/>
          </a:xfrm>
        </p:grpSpPr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CA3D222D-D25F-C065-E106-6AF7E0C2B645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64A3BC0B-C294-C911-DFB2-72C5811CCF3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48" name="Group 19">
            <a:extLst>
              <a:ext uri="{FF2B5EF4-FFF2-40B4-BE49-F238E27FC236}">
                <a16:creationId xmlns:a16="http://schemas.microsoft.com/office/drawing/2014/main" id="{E6F16421-7652-8043-2D7D-8B83FE15FFAD}"/>
              </a:ext>
            </a:extLst>
          </p:cNvPr>
          <p:cNvGrpSpPr/>
          <p:nvPr/>
        </p:nvGrpSpPr>
        <p:grpSpPr>
          <a:xfrm>
            <a:off x="735588" y="5976927"/>
            <a:ext cx="992463" cy="992463"/>
            <a:chOff x="0" y="0"/>
            <a:chExt cx="812800" cy="812800"/>
          </a:xfrm>
        </p:grpSpPr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410E5DD2-A898-58B9-531C-5B65B7C656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0" name="TextBox 21">
              <a:extLst>
                <a:ext uri="{FF2B5EF4-FFF2-40B4-BE49-F238E27FC236}">
                  <a16:creationId xmlns:a16="http://schemas.microsoft.com/office/drawing/2014/main" id="{967F50E0-BBB2-4B91-76AA-CCA415AC9E1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4BDA83C-6BD2-8739-1485-E3F8BB68D333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00EA91AE-5768-755D-BF50-031F6CEAFDBF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34" name="Picture 33">
            <a:hlinkClick r:id="rId15"/>
            <a:extLst>
              <a:ext uri="{FF2B5EF4-FFF2-40B4-BE49-F238E27FC236}">
                <a16:creationId xmlns:a16="http://schemas.microsoft.com/office/drawing/2014/main" id="{C3ADE966-B148-5040-BBC4-DB7A7676750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95856-A78A-85C0-30DB-883A6E39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8AA11365-4CE9-77A9-5841-1E32B5F74F55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23E09A-13A9-F05C-D9A7-F51BE489F201}"/>
              </a:ext>
            </a:extLst>
          </p:cNvPr>
          <p:cNvGrpSpPr/>
          <p:nvPr/>
        </p:nvGrpSpPr>
        <p:grpSpPr>
          <a:xfrm>
            <a:off x="2219592" y="2943485"/>
            <a:ext cx="13357415" cy="3059567"/>
            <a:chOff x="0" y="0"/>
            <a:chExt cx="12309795" cy="3059567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3726A6C4-7099-7A39-20D4-D1BFF22C13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0066801"/>
                </p:ext>
              </p:extLst>
            </p:nvPr>
          </p:nvGraphicFramePr>
          <p:xfrm>
            <a:off x="0" y="0"/>
            <a:ext cx="4550614" cy="30441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7" name="table">
              <a:extLst>
                <a:ext uri="{FF2B5EF4-FFF2-40B4-BE49-F238E27FC236}">
                  <a16:creationId xmlns:a16="http://schemas.microsoft.com/office/drawing/2014/main" id="{243DEE71-F116-8C64-B79E-7B3BC6FF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2311" y="39183"/>
              <a:ext cx="1324487" cy="3017520"/>
            </a:xfrm>
            <a:prstGeom prst="rect">
              <a:avLst/>
            </a:prstGeom>
          </p:spPr>
        </p:pic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48B99F0E-AA8E-45B4-5F10-EFB2884422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4353534"/>
                </p:ext>
              </p:extLst>
            </p:nvPr>
          </p:nvGraphicFramePr>
          <p:xfrm>
            <a:off x="4824929" y="15377"/>
            <a:ext cx="4774471" cy="30441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35" name="table">
              <a:extLst>
                <a:ext uri="{FF2B5EF4-FFF2-40B4-BE49-F238E27FC236}">
                  <a16:creationId xmlns:a16="http://schemas.microsoft.com/office/drawing/2014/main" id="{66B0FAA2-FE3E-43C6-EA3A-7F27E0874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7089" y="39183"/>
              <a:ext cx="1122706" cy="3017520"/>
            </a:xfrm>
            <a:prstGeom prst="rect">
              <a:avLst/>
            </a:prstGeom>
          </p:spPr>
        </p:pic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E0909657-5FD6-06F0-5182-75555519534B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A8F215-F5F3-B4AE-4407-1EE023EBBB84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1AF3BB-EDDE-C942-DA9D-6182DF81A1A6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878926A-E06F-36BF-1A9A-65EADC7DBB0C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64ADF57-9AD2-4155-538D-9C674B62FAAB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94C337DC-91F3-A608-5B17-91839FC37648}"/>
              </a:ext>
            </a:extLst>
          </p:cNvPr>
          <p:cNvSpPr txBox="1"/>
          <p:nvPr/>
        </p:nvSpPr>
        <p:spPr>
          <a:xfrm>
            <a:off x="2454644" y="6146692"/>
            <a:ext cx="1351491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Highlights: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May month have the highest number of repeat passengers i.e. 12,167.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Jan month have the lowest number of repeat passengers i.e. 8,343.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Surat city have the highest repeat passenger rate % i.e. 42.63.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Mysore city have the minimum repeat passenger rate% i.e. 11.23, still able to achieve all the targets.			</a:t>
            </a:r>
          </a:p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Suggestions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DM Sans"/>
                <a:sym typeface="Gotham Bold"/>
              </a:rPr>
              <a:t>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Mysore city have the minimum repeat passenger rate% i.e. 11.23, still able to achieve all the targets. Mysore city doing good, we can plan to generate more revenue.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C0A998-0392-4A0D-B687-98317A0BD475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03D1A353-F28C-49B4-3E39-F79B2EAEB7C7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4E91A9D-6444-E7FB-31ED-65FD65A04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3B3B0168-C933-9C45-B47E-45BA48CCAE26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F22E766-4A3F-764B-D3B4-5CBE6381F900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B032316-F518-A197-E374-2F7481453DFB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F732E9EA-AA04-8506-4EBD-291E0BC13B25}"/>
              </a:ext>
            </a:extLst>
          </p:cNvPr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9766DEA-0CC7-DB48-AF9F-8C57B67DDCB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AF59BFDD-CBD0-F2BB-BB1A-A027EBF04AFE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59257994-B2E6-AED8-AE4A-5F0D6E99ADBD}"/>
              </a:ext>
            </a:extLst>
          </p:cNvPr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624CC60-590D-C54F-B32B-DEFDB6CCEBD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B86B9A51-14D5-C490-F1D7-02619CB9590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D0634EE6-1F89-9CB8-3185-93546B07266D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19ADF3E-8A1B-8B02-EDC5-C2C7EEAA6E7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916083D4-CDB3-6B62-467C-BC81444E267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6B18E659-9E98-919F-62D0-4DA9A64FD935}"/>
              </a:ext>
            </a:extLst>
          </p:cNvPr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885E6DE-36C2-1432-2751-5883A58104C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5C85B1F2-3374-E618-91B6-8E5D4D76B8C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5EB1D906-E1A5-4B73-1896-7F62E314503E}"/>
              </a:ext>
            </a:extLst>
          </p:cNvPr>
          <p:cNvGrpSpPr/>
          <p:nvPr/>
        </p:nvGrpSpPr>
        <p:grpSpPr>
          <a:xfrm>
            <a:off x="951509" y="7756083"/>
            <a:ext cx="508158" cy="543805"/>
            <a:chOff x="0" y="0"/>
            <a:chExt cx="812800" cy="869819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F31CFAC7-B895-BFA6-1CAA-301ABF5E5D71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4417CB23-B0C9-9956-C5D4-9E9FACFE872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3F9A0256-631A-1B24-71A6-B4FC7D65A393}"/>
              </a:ext>
            </a:extLst>
          </p:cNvPr>
          <p:cNvSpPr txBox="1"/>
          <p:nvPr/>
        </p:nvSpPr>
        <p:spPr>
          <a:xfrm>
            <a:off x="2268584" y="733453"/>
            <a:ext cx="13514910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Business Request - 6: </a:t>
            </a:r>
          </a:p>
          <a:p>
            <a:pPr algn="just">
              <a:spcBef>
                <a:spcPct val="0"/>
              </a:spcBef>
            </a:pPr>
            <a:r>
              <a:rPr lang="en-US" sz="4800" b="1" dirty="0">
                <a:solidFill>
                  <a:srgbClr val="191919"/>
                </a:solidFill>
                <a:latin typeface="Baskerville Old Face" panose="02020602080505020303" pitchFamily="18" charset="0"/>
                <a:ea typeface="Gotham Bold"/>
                <a:cs typeface="Gotham Bold"/>
                <a:sym typeface="Gotham Bold"/>
              </a:rPr>
              <a:t>Repeat Passenger Rate Analysis</a:t>
            </a:r>
          </a:p>
        </p:txBody>
      </p:sp>
      <p:grpSp>
        <p:nvGrpSpPr>
          <p:cNvPr id="76" name="Group 16">
            <a:extLst>
              <a:ext uri="{FF2B5EF4-FFF2-40B4-BE49-F238E27FC236}">
                <a16:creationId xmlns:a16="http://schemas.microsoft.com/office/drawing/2014/main" id="{DEB11518-9F3A-55A5-B580-75C787F8C5BC}"/>
              </a:ext>
            </a:extLst>
          </p:cNvPr>
          <p:cNvGrpSpPr/>
          <p:nvPr/>
        </p:nvGrpSpPr>
        <p:grpSpPr>
          <a:xfrm>
            <a:off x="951509" y="4653899"/>
            <a:ext cx="508158" cy="543805"/>
            <a:chOff x="0" y="0"/>
            <a:chExt cx="812800" cy="869819"/>
          </a:xfrm>
        </p:grpSpPr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0C3925D3-AA9E-6909-C3E8-892D3E848D6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8" name="TextBox 18">
              <a:extLst>
                <a:ext uri="{FF2B5EF4-FFF2-40B4-BE49-F238E27FC236}">
                  <a16:creationId xmlns:a16="http://schemas.microsoft.com/office/drawing/2014/main" id="{C6E5F2E8-C2EC-7BD7-C78D-27AF69692B7D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04CBBE2C-90F9-4581-9D1E-D084BD1BAAB1}"/>
              </a:ext>
            </a:extLst>
          </p:cNvPr>
          <p:cNvGrpSpPr/>
          <p:nvPr/>
        </p:nvGrpSpPr>
        <p:grpSpPr>
          <a:xfrm>
            <a:off x="951509" y="5306144"/>
            <a:ext cx="508158" cy="543805"/>
            <a:chOff x="0" y="0"/>
            <a:chExt cx="812800" cy="869819"/>
          </a:xfrm>
        </p:grpSpPr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17E309A-78CF-4916-EDD7-B4CF099C1E3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033D89B7-0152-AFEB-D22C-C103A15B7CA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47" name="Group 22">
            <a:extLst>
              <a:ext uri="{FF2B5EF4-FFF2-40B4-BE49-F238E27FC236}">
                <a16:creationId xmlns:a16="http://schemas.microsoft.com/office/drawing/2014/main" id="{E0D9579B-9D20-0499-05D4-47FC01FB45B3}"/>
              </a:ext>
            </a:extLst>
          </p:cNvPr>
          <p:cNvGrpSpPr/>
          <p:nvPr/>
        </p:nvGrpSpPr>
        <p:grpSpPr>
          <a:xfrm>
            <a:off x="963799" y="5955509"/>
            <a:ext cx="508158" cy="543805"/>
            <a:chOff x="0" y="0"/>
            <a:chExt cx="812800" cy="869819"/>
          </a:xfrm>
        </p:grpSpPr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5EA0004D-4595-95AD-0E82-5F8CF5C00D6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95F6B57B-3B81-0174-88B9-D759D79B6A5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53" name="Group 7">
            <a:extLst>
              <a:ext uri="{FF2B5EF4-FFF2-40B4-BE49-F238E27FC236}">
                <a16:creationId xmlns:a16="http://schemas.microsoft.com/office/drawing/2014/main" id="{C3A31AC0-EAC0-A9B7-ADD2-66A84748F067}"/>
              </a:ext>
            </a:extLst>
          </p:cNvPr>
          <p:cNvGrpSpPr/>
          <p:nvPr/>
        </p:nvGrpSpPr>
        <p:grpSpPr>
          <a:xfrm>
            <a:off x="735588" y="6653894"/>
            <a:ext cx="992463" cy="992463"/>
            <a:chOff x="0" y="0"/>
            <a:chExt cx="812800" cy="812800"/>
          </a:xfrm>
        </p:grpSpPr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62EAB06D-51B1-B72F-BC8D-854802B89E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D16A456B-4C8C-67A4-BA97-EBD3E26AD81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3D25B817-8113-3E9B-6ED6-7CCCCF8CC3A4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408E6ED-63AF-41D2-A9F2-36294EFDADA7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15" name="Picture 14">
            <a:hlinkClick r:id="rId15"/>
            <a:extLst>
              <a:ext uri="{FF2B5EF4-FFF2-40B4-BE49-F238E27FC236}">
                <a16:creationId xmlns:a16="http://schemas.microsoft.com/office/drawing/2014/main" id="{05C9AC08-C22D-5AF5-9D05-9AE19C16A00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BFED-AE3C-0A30-E94C-2219BC4D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CB99FBED-07E3-F4CC-AA0C-ADEC041E29BE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76C0773-77FB-9F7D-D496-466B0925F643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BD1B59-5372-90A3-9A0C-E866A447CA1A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C047939-FD10-622C-E289-0A60BDCC02BD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36B1FD3-A3DA-2F06-6E06-85D25F1BDB0B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C20F5A3-ACFB-11D6-741B-EEFBDF8BCC86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6002FEAE-C0C2-FC83-2A27-B7CAF41DD642}"/>
              </a:ext>
            </a:extLst>
          </p:cNvPr>
          <p:cNvSpPr txBox="1"/>
          <p:nvPr/>
        </p:nvSpPr>
        <p:spPr>
          <a:xfrm>
            <a:off x="2425295" y="3294005"/>
            <a:ext cx="13514910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Key Factors: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Quality of Service: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Cleanliness, professionalism, punctuality, safety.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Pricing and Discounts: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Competitive pricing, loyalty programs, promotions.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City Demographics: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 Income levels, employment status, access to alternate transportation.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Lifestyle Patterns: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 Students, professionals, tech-savvy users.</a:t>
            </a:r>
          </a:p>
          <a:p>
            <a:pPr algn="just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			</a:t>
            </a:r>
          </a:p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Recommendations :	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DM Sans"/>
              <a:sym typeface="Gotham Bold"/>
            </a:endParaRP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Use customer feedback to refine service quality.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Implement loyalty programs and targeted promotions.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Conduct demographic analysis to identify high-potential user segments.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B0DFED-A63B-34FE-0498-493B66135DF1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6D6206C3-D9F9-BEB1-0FBE-AA2B164E597C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0096C3-935C-717F-1290-9BB6C3C7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A8445E09-6994-FA18-9E5A-99894A2D6DCF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D480392-1049-F3B7-1DDE-F81A9626DA35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0FA581F-5CAD-D09F-A6AE-4274F72FA771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B85E32E4-FB00-97A4-F951-DB3AC2F5747E}"/>
              </a:ext>
            </a:extLst>
          </p:cNvPr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5C3485E-3AA3-560F-F491-FD0E4E5A6EB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881FB82A-146F-B1CE-B686-3F89C5C4B0B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5DDABAF8-6777-C29D-3B99-594DC9DE46FE}"/>
              </a:ext>
            </a:extLst>
          </p:cNvPr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0B42776E-9D0B-D73F-84C2-24EEA037348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0A7A0A56-0E0D-102B-47B2-16926CB49E6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078EE6C3-EE04-E681-E22D-3B260F20C9FB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A0D4F36-55C1-6F28-6288-AEFB86E3AD9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941EB290-5B0F-B162-E2B2-19347A32D25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A93ACC09-C5D7-CDF6-B70C-EC61A2C61541}"/>
              </a:ext>
            </a:extLst>
          </p:cNvPr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0473200-58CA-4599-87CB-001A002361E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4229D7D0-40A4-CC83-F2A0-C045E0B1756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3F18B9DD-4360-7846-1739-71CB01787BAF}"/>
              </a:ext>
            </a:extLst>
          </p:cNvPr>
          <p:cNvSpPr txBox="1"/>
          <p:nvPr/>
        </p:nvSpPr>
        <p:spPr>
          <a:xfrm>
            <a:off x="2268584" y="733453"/>
            <a:ext cx="13514910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58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Further Analysis &amp; Recommendations</a:t>
            </a:r>
          </a:p>
          <a:p>
            <a:pPr marL="685800" indent="-6858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00" b="1" dirty="0">
                <a:solidFill>
                  <a:srgbClr val="191919"/>
                </a:solidFill>
                <a:latin typeface="Baskerville Old Face" panose="02020602080505020303" pitchFamily="18" charset="0"/>
                <a:cs typeface="Gotham Bold"/>
                <a:sym typeface="Gotham Bold"/>
              </a:rPr>
              <a:t>Factors Influencing Repeat Passenger Rates</a:t>
            </a:r>
          </a:p>
        </p:txBody>
      </p:sp>
      <p:grpSp>
        <p:nvGrpSpPr>
          <p:cNvPr id="76" name="Group 16">
            <a:extLst>
              <a:ext uri="{FF2B5EF4-FFF2-40B4-BE49-F238E27FC236}">
                <a16:creationId xmlns:a16="http://schemas.microsoft.com/office/drawing/2014/main" id="{D992E7F9-6153-5447-878C-70AAC5B00BC6}"/>
              </a:ext>
            </a:extLst>
          </p:cNvPr>
          <p:cNvGrpSpPr/>
          <p:nvPr/>
        </p:nvGrpSpPr>
        <p:grpSpPr>
          <a:xfrm>
            <a:off x="951509" y="4653899"/>
            <a:ext cx="508158" cy="543805"/>
            <a:chOff x="0" y="0"/>
            <a:chExt cx="812800" cy="869819"/>
          </a:xfrm>
        </p:grpSpPr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E1D7A99D-EAD0-BE10-4F88-2C64847FE20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8" name="TextBox 18">
              <a:extLst>
                <a:ext uri="{FF2B5EF4-FFF2-40B4-BE49-F238E27FC236}">
                  <a16:creationId xmlns:a16="http://schemas.microsoft.com/office/drawing/2014/main" id="{D937E3C4-8FB4-0C18-B166-814E4A80E24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CF099DD8-46F5-DC3A-58F8-47EB6D94F665}"/>
              </a:ext>
            </a:extLst>
          </p:cNvPr>
          <p:cNvGrpSpPr/>
          <p:nvPr/>
        </p:nvGrpSpPr>
        <p:grpSpPr>
          <a:xfrm>
            <a:off x="951509" y="5306144"/>
            <a:ext cx="508158" cy="543805"/>
            <a:chOff x="0" y="0"/>
            <a:chExt cx="812800" cy="869819"/>
          </a:xfrm>
        </p:grpSpPr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CB7A7A87-8A29-9102-7972-4B38D40C882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ACC0E85F-507E-47D0-F428-ABEC503A825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47" name="Group 22">
            <a:extLst>
              <a:ext uri="{FF2B5EF4-FFF2-40B4-BE49-F238E27FC236}">
                <a16:creationId xmlns:a16="http://schemas.microsoft.com/office/drawing/2014/main" id="{D3DB6929-43D3-97C0-4AAD-EDAA789778DD}"/>
              </a:ext>
            </a:extLst>
          </p:cNvPr>
          <p:cNvGrpSpPr/>
          <p:nvPr/>
        </p:nvGrpSpPr>
        <p:grpSpPr>
          <a:xfrm>
            <a:off x="963799" y="5955509"/>
            <a:ext cx="508158" cy="543805"/>
            <a:chOff x="0" y="0"/>
            <a:chExt cx="812800" cy="869819"/>
          </a:xfrm>
        </p:grpSpPr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A26F919-60CF-D83C-D772-A1A120CA7E8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A0C0CBAF-C626-7A5C-3A24-D7EA65F6251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FA513BF0-DC0B-3509-2F4C-6C98284E3BFD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41">
            <a:extLst>
              <a:ext uri="{FF2B5EF4-FFF2-40B4-BE49-F238E27FC236}">
                <a16:creationId xmlns:a16="http://schemas.microsoft.com/office/drawing/2014/main" id="{3C125124-EA38-CEC5-B9F9-41470A90F5A6}"/>
              </a:ext>
            </a:extLst>
          </p:cNvPr>
          <p:cNvGrpSpPr/>
          <p:nvPr/>
        </p:nvGrpSpPr>
        <p:grpSpPr>
          <a:xfrm>
            <a:off x="963799" y="6628886"/>
            <a:ext cx="508158" cy="543805"/>
            <a:chOff x="0" y="0"/>
            <a:chExt cx="812800" cy="869819"/>
          </a:xfrm>
        </p:grpSpPr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C2183190-B668-D546-CC11-B49F3D0CFE6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9" name="TextBox 43">
              <a:extLst>
                <a:ext uri="{FF2B5EF4-FFF2-40B4-BE49-F238E27FC236}">
                  <a16:creationId xmlns:a16="http://schemas.microsoft.com/office/drawing/2014/main" id="{D6ACE69D-DB16-9F0F-491A-ADC9B3A3A3C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0" name="Group 5">
            <a:extLst>
              <a:ext uri="{FF2B5EF4-FFF2-40B4-BE49-F238E27FC236}">
                <a16:creationId xmlns:a16="http://schemas.microsoft.com/office/drawing/2014/main" id="{58F20C28-3F48-2C75-8E06-D6B2D228383B}"/>
              </a:ext>
            </a:extLst>
          </p:cNvPr>
          <p:cNvGrpSpPr/>
          <p:nvPr/>
        </p:nvGrpSpPr>
        <p:grpSpPr>
          <a:xfrm>
            <a:off x="735588" y="7321525"/>
            <a:ext cx="992463" cy="992463"/>
            <a:chOff x="0" y="0"/>
            <a:chExt cx="812800" cy="812800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7DBDEF14-6C45-5D11-BD0F-159638D962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2C243FFA-6738-A663-8C5A-1FDB29DFA4F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5" name="TextBox 13">
            <a:extLst>
              <a:ext uri="{FF2B5EF4-FFF2-40B4-BE49-F238E27FC236}">
                <a16:creationId xmlns:a16="http://schemas.microsoft.com/office/drawing/2014/main" id="{19AE1AF6-E8FF-0E91-2EB7-BACAC439B33B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6B6F2371-18BD-D895-5BC2-C54AA5D385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7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1E40-4036-A0E5-66AF-0C489A91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3DAEA4BE-5F18-0EB9-1178-B42922F7524D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BE7EF64-00C4-2D91-8F4F-86C0A92F6290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5B80E22-4F72-2664-CC23-61D8A024D4B5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6FC0BF-35DB-F5C9-EFA7-3255BC10AE45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0508BE8-AB0A-0C6B-7231-60FB7F8F7A26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09E8C51-6D36-DC51-F8B3-79BBE8A019B1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7AC146E9-E0D4-3BC9-F90E-1C7F748A1A4A}"/>
              </a:ext>
            </a:extLst>
          </p:cNvPr>
          <p:cNvSpPr txBox="1"/>
          <p:nvPr/>
        </p:nvSpPr>
        <p:spPr>
          <a:xfrm>
            <a:off x="2425295" y="3294005"/>
            <a:ext cx="13514910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Tourism-Related Demand: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Seasonal demand spikes during festivals, events, and holidays.</a:t>
            </a:r>
          </a:p>
          <a:p>
            <a:pPr marL="914400" lvl="1" indent="-4572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May month have the highest number of repeat passengers i.e. 12,167, the reason is obvious as the May – Jun months are the tourism months.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Off-peak periods may see reduced trip volume.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Business-Related Demand: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Conferences, trade shows, and corporate events drive demand.</a:t>
            </a:r>
          </a:p>
          <a:p>
            <a:pPr marL="914400" lvl="1" indent="-4572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Surat city have the highest repeat passenger rate % i.e. 42.63, the reason is obvious as Surat city is the business hub.</a:t>
            </a:r>
          </a:p>
          <a:p>
            <a:pPr algn="just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	</a:t>
            </a:r>
          </a:p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Recommendations :	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DM Sans"/>
              <a:sym typeface="Gotham Bold"/>
            </a:endParaRP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Event-Driven Marketing: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Target tourism seasons and local events.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Dynamic Pricing: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Implement surge pricing for high-demand periods.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Partnerships: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Collaborate with event organizers for transport options.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C7BB3-EF0A-1E76-0FD0-BC057712C137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9D5C764-D1C5-CF23-EAC3-A0A917F5D7E1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EA19A2-77F4-76CC-A585-9A0BA3F9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2DB2E9F1-06D4-BA5F-D44F-14100B1FBEE8}"/>
              </a:ext>
            </a:extLst>
          </p:cNvPr>
          <p:cNvSpPr txBox="1"/>
          <p:nvPr/>
        </p:nvSpPr>
        <p:spPr>
          <a:xfrm>
            <a:off x="2268584" y="733453"/>
            <a:ext cx="13514910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58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Further Analysis &amp; Recommendations</a:t>
            </a:r>
          </a:p>
          <a:p>
            <a:pPr marL="685800" indent="-6858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00" b="1" dirty="0">
                <a:solidFill>
                  <a:srgbClr val="191919"/>
                </a:solidFill>
                <a:latin typeface="Baskerville Old Face" panose="02020602080505020303" pitchFamily="18" charset="0"/>
                <a:cs typeface="Gotham Bold"/>
                <a:sym typeface="Gotham Bold"/>
              </a:rPr>
              <a:t>Tourism vs. Business Demand Impact</a:t>
            </a:r>
          </a:p>
        </p:txBody>
      </p:sp>
      <p:grpSp>
        <p:nvGrpSpPr>
          <p:cNvPr id="105" name="Group 2">
            <a:extLst>
              <a:ext uri="{FF2B5EF4-FFF2-40B4-BE49-F238E27FC236}">
                <a16:creationId xmlns:a16="http://schemas.microsoft.com/office/drawing/2014/main" id="{7C806436-0BC5-EB4F-81A3-F54E700BFC97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698229C8-8881-EB72-5D7A-0383ADE7A353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6905870F-BF85-9795-156B-5DB7F260E1DF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id="{7FEE705A-60BD-A354-BA3D-72F15F4F77E5}"/>
              </a:ext>
            </a:extLst>
          </p:cNvPr>
          <p:cNvGrpSpPr/>
          <p:nvPr/>
        </p:nvGrpSpPr>
        <p:grpSpPr>
          <a:xfrm>
            <a:off x="706082" y="1952203"/>
            <a:ext cx="992463" cy="992463"/>
            <a:chOff x="0" y="0"/>
            <a:chExt cx="812800" cy="812800"/>
          </a:xfrm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BFB7040F-65BE-E781-29CF-E8D13C0874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11" name="TextBox 11">
              <a:extLst>
                <a:ext uri="{FF2B5EF4-FFF2-40B4-BE49-F238E27FC236}">
                  <a16:creationId xmlns:a16="http://schemas.microsoft.com/office/drawing/2014/main" id="{C61D9D24-D06F-93DD-699C-911E0B697EF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id="112" name="Group 12">
            <a:extLst>
              <a:ext uri="{FF2B5EF4-FFF2-40B4-BE49-F238E27FC236}">
                <a16:creationId xmlns:a16="http://schemas.microsoft.com/office/drawing/2014/main" id="{DF47D7C4-802E-3BD7-1323-240234767B57}"/>
              </a:ext>
            </a:extLst>
          </p:cNvPr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606ACFA4-0122-D19C-DD6C-DFFBEBB886C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4" name="TextBox 14">
              <a:extLst>
                <a:ext uri="{FF2B5EF4-FFF2-40B4-BE49-F238E27FC236}">
                  <a16:creationId xmlns:a16="http://schemas.microsoft.com/office/drawing/2014/main" id="{CDA89016-AC73-2F30-DFD5-9831B593A404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id="116" name="Group 15">
            <a:extLst>
              <a:ext uri="{FF2B5EF4-FFF2-40B4-BE49-F238E27FC236}">
                <a16:creationId xmlns:a16="http://schemas.microsoft.com/office/drawing/2014/main" id="{2FB60ADC-BEC8-C452-06B9-6A989B8366EF}"/>
              </a:ext>
            </a:extLst>
          </p:cNvPr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B379C476-7C91-D876-FEE5-BA5A3D3B8AC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8" name="TextBox 17">
              <a:extLst>
                <a:ext uri="{FF2B5EF4-FFF2-40B4-BE49-F238E27FC236}">
                  <a16:creationId xmlns:a16="http://schemas.microsoft.com/office/drawing/2014/main" id="{19CECDE8-ADD2-4FD7-AE63-D4340F23F5B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id="119" name="Group 18">
            <a:extLst>
              <a:ext uri="{FF2B5EF4-FFF2-40B4-BE49-F238E27FC236}">
                <a16:creationId xmlns:a16="http://schemas.microsoft.com/office/drawing/2014/main" id="{BCDC6864-2208-C9A1-EBA3-BDD527C840C1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D44AA0B1-7D49-9378-926A-D293A962855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1" name="TextBox 20">
              <a:extLst>
                <a:ext uri="{FF2B5EF4-FFF2-40B4-BE49-F238E27FC236}">
                  <a16:creationId xmlns:a16="http://schemas.microsoft.com/office/drawing/2014/main" id="{0CDC7B38-BA80-9F5D-6724-FE8B21B5F38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122" name="Group 21">
            <a:extLst>
              <a:ext uri="{FF2B5EF4-FFF2-40B4-BE49-F238E27FC236}">
                <a16:creationId xmlns:a16="http://schemas.microsoft.com/office/drawing/2014/main" id="{67FCD68B-B602-73AC-5176-88372313BF57}"/>
              </a:ext>
            </a:extLst>
          </p:cNvPr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E9B6FE51-80BE-CFDB-E606-50C362EF1EF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4" name="TextBox 23">
              <a:extLst>
                <a:ext uri="{FF2B5EF4-FFF2-40B4-BE49-F238E27FC236}">
                  <a16:creationId xmlns:a16="http://schemas.microsoft.com/office/drawing/2014/main" id="{3A4BC699-61D8-8123-064C-E411789CE3F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910AB387-575B-4418-19EA-1ABCF73DEF36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17BF1AB8-0850-C193-D5BE-3BE19089630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5DC6551D-B310-0712-5AD9-8507FE0D806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128" name="Group 27">
            <a:extLst>
              <a:ext uri="{FF2B5EF4-FFF2-40B4-BE49-F238E27FC236}">
                <a16:creationId xmlns:a16="http://schemas.microsoft.com/office/drawing/2014/main" id="{1320BE4C-48F4-20D8-0A1C-1984C1141B34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BDD9E697-2731-BAFA-C5A8-653B61C086F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29">
              <a:extLst>
                <a:ext uri="{FF2B5EF4-FFF2-40B4-BE49-F238E27FC236}">
                  <a16:creationId xmlns:a16="http://schemas.microsoft.com/office/drawing/2014/main" id="{4421501F-E43A-D636-371F-E46402C037E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id="131" name="Group 36">
            <a:extLst>
              <a:ext uri="{FF2B5EF4-FFF2-40B4-BE49-F238E27FC236}">
                <a16:creationId xmlns:a16="http://schemas.microsoft.com/office/drawing/2014/main" id="{2D870117-2897-65C2-0A63-41BB539FC670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EA161A58-E694-3901-3136-93651CCAAE2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3" name="TextBox 38">
              <a:extLst>
                <a:ext uri="{FF2B5EF4-FFF2-40B4-BE49-F238E27FC236}">
                  <a16:creationId xmlns:a16="http://schemas.microsoft.com/office/drawing/2014/main" id="{95DC9341-827A-6081-CCD0-5F1B1F3BBC9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134" name="Group 39">
            <a:extLst>
              <a:ext uri="{FF2B5EF4-FFF2-40B4-BE49-F238E27FC236}">
                <a16:creationId xmlns:a16="http://schemas.microsoft.com/office/drawing/2014/main" id="{CB95A53C-CA39-4D21-BBE1-C1B8ACD95911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7CE5B990-42C6-B873-25D7-11266EC1597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41">
              <a:extLst>
                <a:ext uri="{FF2B5EF4-FFF2-40B4-BE49-F238E27FC236}">
                  <a16:creationId xmlns:a16="http://schemas.microsoft.com/office/drawing/2014/main" id="{CDDD135D-17E1-617E-84AE-5065DF292175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25276F24-7443-9E24-CFEC-1DD2F571AD43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AD13B13-3004-0FED-72D9-4D4AB2716ED5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49092B88-6D2F-4E0D-7081-26F90D8643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09671-49FF-DEA5-1305-305311E9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EA9DFCF3-6BAA-856E-25B2-4999315E0D87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6C5EDEC-C4F6-CA0E-5902-2C2F509D2748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DE072D-0EE7-104C-69B4-38132B3CF5D0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506D6A-27FF-38C9-54F5-E77983B6591B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88445D6F-929F-ED45-7D85-DDF29F5DCD37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CA116E5-1960-8AC1-6A78-30DA2F3ED8D2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8FA40DE8-C354-0C81-2849-C2B7F6353946}"/>
              </a:ext>
            </a:extLst>
          </p:cNvPr>
          <p:cNvSpPr txBox="1"/>
          <p:nvPr/>
        </p:nvSpPr>
        <p:spPr>
          <a:xfrm>
            <a:off x="2425295" y="3294005"/>
            <a:ext cx="13514910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Emerging Trends: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Electric Vehicle (EV) Adoption: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Shift towards EVs and hybrid vehicles.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Green Energy Initiatives: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 Cities promoting sustainable transport.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Contactless Payments: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Digital payment and app-based solutions.</a:t>
            </a:r>
          </a:p>
          <a:p>
            <a:pPr algn="just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Recommendations :	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DM Sans"/>
              <a:sym typeface="Gotham Bold"/>
            </a:endParaRP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EV Integration: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Pilot electric/hybrid cabs in key cities.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Green Branding: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Position Goodcabs as an eco-friendly option.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Tech Upgrades: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Improve app for payment flexibility and seamless bookings.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609CA-1D38-E2C4-4A66-0095F23AD845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0E7C7395-3A8C-9A21-D951-06CB48490F46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E9D56D-1174-5752-3EEF-EEB1FC424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24F86EE6-B18F-D8F0-700F-CE9FC7C11A02}"/>
              </a:ext>
            </a:extLst>
          </p:cNvPr>
          <p:cNvSpPr txBox="1"/>
          <p:nvPr/>
        </p:nvSpPr>
        <p:spPr>
          <a:xfrm>
            <a:off x="2268584" y="733453"/>
            <a:ext cx="13514910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58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Further Analysis &amp; Recommendations</a:t>
            </a:r>
          </a:p>
          <a:p>
            <a:pPr marL="685800" indent="-6858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00" b="1" dirty="0">
                <a:solidFill>
                  <a:srgbClr val="191919"/>
                </a:solidFill>
                <a:latin typeface="Baskerville Old Face" panose="02020602080505020303" pitchFamily="18" charset="0"/>
                <a:cs typeface="Gotham Bold"/>
                <a:sym typeface="Gotham Bold"/>
              </a:rPr>
              <a:t>Mobility Trends &amp; Goodcabs’ Adaptation</a:t>
            </a:r>
          </a:p>
        </p:txBody>
      </p:sp>
      <p:grpSp>
        <p:nvGrpSpPr>
          <p:cNvPr id="105" name="Group 2">
            <a:extLst>
              <a:ext uri="{FF2B5EF4-FFF2-40B4-BE49-F238E27FC236}">
                <a16:creationId xmlns:a16="http://schemas.microsoft.com/office/drawing/2014/main" id="{DAC499B1-B44D-89F5-CD67-33807BFE1685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190B5E6B-3841-08E1-64FC-A7B007C03312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B0639A0D-0C9A-302B-E6A0-17BC914AB927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2" name="Group 12">
            <a:extLst>
              <a:ext uri="{FF2B5EF4-FFF2-40B4-BE49-F238E27FC236}">
                <a16:creationId xmlns:a16="http://schemas.microsoft.com/office/drawing/2014/main" id="{7A046985-C154-854F-EA67-F135C8B574A7}"/>
              </a:ext>
            </a:extLst>
          </p:cNvPr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C79EEF14-DB5C-AD8D-B5AA-0CF40F020BB0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4" name="TextBox 14">
              <a:extLst>
                <a:ext uri="{FF2B5EF4-FFF2-40B4-BE49-F238E27FC236}">
                  <a16:creationId xmlns:a16="http://schemas.microsoft.com/office/drawing/2014/main" id="{764BC9AD-5B45-E06B-596D-835171C2288E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id="119" name="Group 18">
            <a:extLst>
              <a:ext uri="{FF2B5EF4-FFF2-40B4-BE49-F238E27FC236}">
                <a16:creationId xmlns:a16="http://schemas.microsoft.com/office/drawing/2014/main" id="{27328F76-82F8-5B75-0726-EDF5D3996840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2A4F6F34-218D-8B1C-4918-2B0700EC2455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1" name="TextBox 20">
              <a:extLst>
                <a:ext uri="{FF2B5EF4-FFF2-40B4-BE49-F238E27FC236}">
                  <a16:creationId xmlns:a16="http://schemas.microsoft.com/office/drawing/2014/main" id="{0F7C414F-2D87-C8CD-4BE4-BD2D7B0AE1A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122" name="Group 21">
            <a:extLst>
              <a:ext uri="{FF2B5EF4-FFF2-40B4-BE49-F238E27FC236}">
                <a16:creationId xmlns:a16="http://schemas.microsoft.com/office/drawing/2014/main" id="{5FE6D280-CF60-DD0D-7F52-75B3A588590F}"/>
              </a:ext>
            </a:extLst>
          </p:cNvPr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B79A2A24-67D6-8004-1592-1FFE16AF0CA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4" name="TextBox 23">
              <a:extLst>
                <a:ext uri="{FF2B5EF4-FFF2-40B4-BE49-F238E27FC236}">
                  <a16:creationId xmlns:a16="http://schemas.microsoft.com/office/drawing/2014/main" id="{16E267DA-9609-EE96-C2BF-60EDF45175F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E1BD05B7-4D01-5782-EDA2-6C400BF1ACAF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CEF5E52E-DBFF-85C1-30D8-201582906F61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87133C52-DB1C-44B6-F173-7CA516349DD7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128" name="Group 27">
            <a:extLst>
              <a:ext uri="{FF2B5EF4-FFF2-40B4-BE49-F238E27FC236}">
                <a16:creationId xmlns:a16="http://schemas.microsoft.com/office/drawing/2014/main" id="{4E84B7EA-0D7F-022D-EE44-6CA62026012E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66911569-9885-5755-C607-9901B1E4ABE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29">
              <a:extLst>
                <a:ext uri="{FF2B5EF4-FFF2-40B4-BE49-F238E27FC236}">
                  <a16:creationId xmlns:a16="http://schemas.microsoft.com/office/drawing/2014/main" id="{AE64FFC7-72D3-0774-5427-BDE8F6F5ACC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id="131" name="Group 36">
            <a:extLst>
              <a:ext uri="{FF2B5EF4-FFF2-40B4-BE49-F238E27FC236}">
                <a16:creationId xmlns:a16="http://schemas.microsoft.com/office/drawing/2014/main" id="{759D3B64-05C5-D297-2B13-A9237AE2C72A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C674E304-84A7-C247-C641-A493639289D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3" name="TextBox 38">
              <a:extLst>
                <a:ext uri="{FF2B5EF4-FFF2-40B4-BE49-F238E27FC236}">
                  <a16:creationId xmlns:a16="http://schemas.microsoft.com/office/drawing/2014/main" id="{0143D11A-8CC7-0F58-8D3C-6AAA293DE3C4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134" name="Group 39">
            <a:extLst>
              <a:ext uri="{FF2B5EF4-FFF2-40B4-BE49-F238E27FC236}">
                <a16:creationId xmlns:a16="http://schemas.microsoft.com/office/drawing/2014/main" id="{17D63900-0408-C61C-7748-AE63FFDE6BFF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4CF1771F-11D7-A327-A364-DD69C2D8ADB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41">
              <a:extLst>
                <a:ext uri="{FF2B5EF4-FFF2-40B4-BE49-F238E27FC236}">
                  <a16:creationId xmlns:a16="http://schemas.microsoft.com/office/drawing/2014/main" id="{5ADF5E16-111A-3AA8-DBF7-0264CE1BB1B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B13F14A8-D0F0-7466-2E74-44DCDAE71B03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7AAA50C2-C86B-7CC0-5CD4-A08C2DD9D3BB}"/>
              </a:ext>
            </a:extLst>
          </p:cNvPr>
          <p:cNvGrpSpPr/>
          <p:nvPr/>
        </p:nvGrpSpPr>
        <p:grpSpPr>
          <a:xfrm>
            <a:off x="709357" y="2648112"/>
            <a:ext cx="992463" cy="992463"/>
            <a:chOff x="0" y="0"/>
            <a:chExt cx="812800" cy="8128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45F02F9-CC43-57E2-ACA6-24041329BF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49B13391-3F66-0158-4C93-28337B7F774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0DB340A7-BCF4-D8A4-A014-A46E048EBC77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9A04309-F7CD-7EEF-F153-CB3983463290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FFFA1003-20EB-65C5-CF37-01D9882D0150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id="5" name="TextBox 13">
            <a:extLst>
              <a:ext uri="{FF2B5EF4-FFF2-40B4-BE49-F238E27FC236}">
                <a16:creationId xmlns:a16="http://schemas.microsoft.com/office/drawing/2014/main" id="{9E864331-E2CD-BC9A-14D2-CFC75EFFD837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40486678-8F63-248B-FBE9-FA99F30D01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C308-4E0E-DB46-E596-A357FC75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A0EFC2F9-D198-8159-64A6-A9717854400A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98E0703-BDEE-6636-0B72-9047B4219FD0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A48D23-1427-728F-2CF1-911009AA45A3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097BFD-95A9-081D-4A3C-0F3C9F8C2940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F697A23-B90D-C5F0-064B-81B2B961F466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60593E0-344A-AF35-C95F-E30B152204A2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CD680961-64D3-B0BE-8019-A71DE92C4B47}"/>
              </a:ext>
            </a:extLst>
          </p:cNvPr>
          <p:cNvSpPr txBox="1"/>
          <p:nvPr/>
        </p:nvSpPr>
        <p:spPr>
          <a:xfrm>
            <a:off x="2425295" y="3294005"/>
            <a:ext cx="1351491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Potential Partners: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Hotels &amp; Resorts: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Exclusive transport packages for hotel guests.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Shopping Malls: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Designated pick-up/drop-off zones.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Event Venues &amp; Stadiums: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Exclusive ride services for attendees.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Recommendations :	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DM Sans"/>
              <a:sym typeface="Gotham Bold"/>
            </a:endParaRPr>
          </a:p>
          <a:p>
            <a:pPr marL="457200" indent="-4572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Jaipur, Lucknow &amp; Surat have high number of total trips, we can apply Strategic Partnerships, Co-Branded Campaigns &amp; In-App Offers in these cities.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endParaRPr lang="en-US" sz="2400" b="1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Strategic Partnerships: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 Collaborate with hotels, malls, and event organizers.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Co-Branded Campaigns: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 Joint promotions with local businesses.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In-App Offers: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Exclusive partner promotions via the Goodcabs app.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40FC0-DBF1-B222-E23A-E55056E73D0D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772DADDB-846C-ADDA-EE56-6B5DA87842D3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1A36F3-0B96-07E5-3AAF-A6151657E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09D10471-FF5E-CD5E-3814-12405AD57A81}"/>
              </a:ext>
            </a:extLst>
          </p:cNvPr>
          <p:cNvSpPr txBox="1"/>
          <p:nvPr/>
        </p:nvSpPr>
        <p:spPr>
          <a:xfrm>
            <a:off x="2268584" y="733453"/>
            <a:ext cx="13514910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58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Further Analysis &amp; Recommendations</a:t>
            </a:r>
          </a:p>
          <a:p>
            <a:pPr marL="685800" indent="-6858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00" b="1" dirty="0">
                <a:solidFill>
                  <a:srgbClr val="191919"/>
                </a:solidFill>
                <a:latin typeface="Baskerville Old Face" panose="02020602080505020303" pitchFamily="18" charset="0"/>
                <a:cs typeface="Gotham Bold"/>
                <a:sym typeface="Gotham Bold"/>
              </a:rPr>
              <a:t>Partnership Opportunities with Local Businesses</a:t>
            </a:r>
          </a:p>
        </p:txBody>
      </p:sp>
      <p:grpSp>
        <p:nvGrpSpPr>
          <p:cNvPr id="105" name="Group 2">
            <a:extLst>
              <a:ext uri="{FF2B5EF4-FFF2-40B4-BE49-F238E27FC236}">
                <a16:creationId xmlns:a16="http://schemas.microsoft.com/office/drawing/2014/main" id="{1F236644-8451-B057-DF58-7C42F6C3947E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BFF98004-5302-8D80-934B-71F9618A2903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CCB916CC-F219-C824-5C64-3DEC309CE807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9" name="Group 18">
            <a:extLst>
              <a:ext uri="{FF2B5EF4-FFF2-40B4-BE49-F238E27FC236}">
                <a16:creationId xmlns:a16="http://schemas.microsoft.com/office/drawing/2014/main" id="{73015143-50F2-4AB8-2AE5-47D1C0FED18A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7F2A05F3-AC4D-1275-0A77-937460072CF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1" name="TextBox 20">
              <a:extLst>
                <a:ext uri="{FF2B5EF4-FFF2-40B4-BE49-F238E27FC236}">
                  <a16:creationId xmlns:a16="http://schemas.microsoft.com/office/drawing/2014/main" id="{C2834BA2-E71F-404C-BF52-FDC96785D780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47C2087D-BEC8-712A-7E47-73B38AC72D3C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8FF58622-5E70-75BA-7B50-7D2A11E7FA9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91AF7210-B36B-FC38-B073-1A6CFCDD190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128" name="Group 27">
            <a:extLst>
              <a:ext uri="{FF2B5EF4-FFF2-40B4-BE49-F238E27FC236}">
                <a16:creationId xmlns:a16="http://schemas.microsoft.com/office/drawing/2014/main" id="{A3773D7B-D168-E3BF-C482-709640D11818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85721508-A283-6FA2-0783-0D57520BB03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29">
              <a:extLst>
                <a:ext uri="{FF2B5EF4-FFF2-40B4-BE49-F238E27FC236}">
                  <a16:creationId xmlns:a16="http://schemas.microsoft.com/office/drawing/2014/main" id="{26F9E74E-A2F7-6A3B-E436-674774C2C51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id="131" name="Group 36">
            <a:extLst>
              <a:ext uri="{FF2B5EF4-FFF2-40B4-BE49-F238E27FC236}">
                <a16:creationId xmlns:a16="http://schemas.microsoft.com/office/drawing/2014/main" id="{F0D456CD-2F43-F145-E66F-13C077B26134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0CC00A1-337E-1A96-63C0-8AF9F74587E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3" name="TextBox 38">
              <a:extLst>
                <a:ext uri="{FF2B5EF4-FFF2-40B4-BE49-F238E27FC236}">
                  <a16:creationId xmlns:a16="http://schemas.microsoft.com/office/drawing/2014/main" id="{C6D8B442-0D4A-B5DA-F662-5B48FD85F3B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134" name="Group 39">
            <a:extLst>
              <a:ext uri="{FF2B5EF4-FFF2-40B4-BE49-F238E27FC236}">
                <a16:creationId xmlns:a16="http://schemas.microsoft.com/office/drawing/2014/main" id="{80782499-F108-A9AA-E46B-EC26F5BDC88F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C9C19217-2578-E3CD-EA16-F1D5FF947A1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41">
              <a:extLst>
                <a:ext uri="{FF2B5EF4-FFF2-40B4-BE49-F238E27FC236}">
                  <a16:creationId xmlns:a16="http://schemas.microsoft.com/office/drawing/2014/main" id="{5F6EF31B-7EB3-029C-B718-48CEB4C5924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40DE2F81-C07E-83E0-4901-2D4A19750ECC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AD740AF7-10AD-F1A6-3153-5F091547CEDE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E346FF6-FC31-3D77-EB9C-F3F2401D366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6DD92761-4C61-556F-9941-7B713A14D29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150B247B-38D9-76EE-DA8F-2F7E792CA611}"/>
              </a:ext>
            </a:extLst>
          </p:cNvPr>
          <p:cNvGrpSpPr/>
          <p:nvPr/>
        </p:nvGrpSpPr>
        <p:grpSpPr>
          <a:xfrm>
            <a:off x="709357" y="3315742"/>
            <a:ext cx="992463" cy="992463"/>
            <a:chOff x="0" y="0"/>
            <a:chExt cx="812800" cy="812800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0113B0D-7052-E2A0-57AB-5A0F2CA37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69570E93-85EA-E718-C684-1A875EC722D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766B92FC-BFBE-925F-949B-BC5D312523B9}"/>
              </a:ext>
            </a:extLst>
          </p:cNvPr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F36E207F-4E06-BFF7-2CF4-1FD07DF778B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BA60A6D2-38D9-19CB-5399-3FC50548482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7BF2B83F-F5E9-3669-B61A-7BA4418F9FCC}"/>
              </a:ext>
            </a:extLst>
          </p:cNvPr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63A273-457D-3D2B-2837-97009073987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0929E54A-C9D3-FB38-6D69-039A640057E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sp>
        <p:nvSpPr>
          <p:cNvPr id="17" name="TextBox 13">
            <a:extLst>
              <a:ext uri="{FF2B5EF4-FFF2-40B4-BE49-F238E27FC236}">
                <a16:creationId xmlns:a16="http://schemas.microsoft.com/office/drawing/2014/main" id="{BBFCF193-5313-A7AB-E99F-68258BEC4F68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740FE10B-225E-908D-38AC-C17590FC316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D736-91DD-E52C-44AA-30489367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6902E706-E623-86B5-EB3B-EAB0C7C6050B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FB33219-CE68-B7FD-5CA7-EBA9BE0EE87E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4D80C5-218C-3B65-1B37-D7365B9DFB3E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903B903-88DA-57DE-9AA5-664D1AF3E973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8A53BC8E-F601-45D4-42F1-9F793FE12764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54B3CC7-5145-44F7-EC27-83FC81B43C86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4C224810-E232-FCB4-E1F8-ADFDC246AE6C}"/>
              </a:ext>
            </a:extLst>
          </p:cNvPr>
          <p:cNvSpPr txBox="1"/>
          <p:nvPr/>
        </p:nvSpPr>
        <p:spPr>
          <a:xfrm>
            <a:off x="2425295" y="3294005"/>
            <a:ext cx="13514910" cy="4185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Essential Data to Collect: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Passenger Usage Data: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Trip frequency, repeat vs. new passengers.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Customer Feedback &amp; Satisfaction: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Feedback, complaint tracking, and ratings.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Trip Data: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Routes, delays, cancellations, and efficiency metrics.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Demographic Data: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Customer age, profession, and location.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Market Trends: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Competitive analysis and industry benchmarks.</a:t>
            </a:r>
          </a:p>
          <a:p>
            <a:pPr algn="just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Recommendations :	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DM Sans"/>
              <a:sym typeface="Gotham Bold"/>
            </a:endParaRP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Data Analytics Tools: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Use BI tools for key metric tracking.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Customer Segmentation: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Leverage demographic data for targeted marketing.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DM Sans"/>
                <a:sym typeface="Gotham Bold"/>
              </a:rPr>
              <a:t>Predictive Analytics: </a:t>
            </a: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Forecast demand surges during events or peak times.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317B8E-C28F-9B2E-E77D-E32FE75B6352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11F0DE13-580A-7067-C8B0-D45B358B52CC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A57D307-FC34-2E5E-C139-011914D9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6B48800D-BD7F-27C0-0539-EEEAE332D02D}"/>
              </a:ext>
            </a:extLst>
          </p:cNvPr>
          <p:cNvSpPr txBox="1"/>
          <p:nvPr/>
        </p:nvSpPr>
        <p:spPr>
          <a:xfrm>
            <a:off x="2268584" y="733453"/>
            <a:ext cx="1351491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58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Further Analysis &amp; Recommendations</a:t>
            </a:r>
          </a:p>
          <a:p>
            <a:pPr marL="685800" indent="-6858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91919"/>
                </a:solidFill>
                <a:latin typeface="Baskerville Old Face" panose="02020602080505020303" pitchFamily="18" charset="0"/>
                <a:cs typeface="Gotham Bold"/>
                <a:sym typeface="Gotham Bold"/>
              </a:rPr>
              <a:t>Data Collection for Enhanced Data-Driven Decisions</a:t>
            </a:r>
          </a:p>
        </p:txBody>
      </p:sp>
      <p:grpSp>
        <p:nvGrpSpPr>
          <p:cNvPr id="105" name="Group 2">
            <a:extLst>
              <a:ext uri="{FF2B5EF4-FFF2-40B4-BE49-F238E27FC236}">
                <a16:creationId xmlns:a16="http://schemas.microsoft.com/office/drawing/2014/main" id="{B7A76DAD-D131-5D0F-0202-1012A179D14A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D974B55E-9C6C-6674-5E37-FED846A4936B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0E8BB81E-24CF-DF4F-026C-18FD19091D81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9" name="Group 18">
            <a:extLst>
              <a:ext uri="{FF2B5EF4-FFF2-40B4-BE49-F238E27FC236}">
                <a16:creationId xmlns:a16="http://schemas.microsoft.com/office/drawing/2014/main" id="{61C1B340-30BC-E37B-01F2-8B76EAED9B90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9551AA0-56C1-79FE-5C28-523636A51B6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1" name="TextBox 20">
              <a:extLst>
                <a:ext uri="{FF2B5EF4-FFF2-40B4-BE49-F238E27FC236}">
                  <a16:creationId xmlns:a16="http://schemas.microsoft.com/office/drawing/2014/main" id="{794D20F3-0548-6DBA-1D59-49CE9E60EF6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CBC1D8BB-D201-6FB3-B287-549AA0C947C2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66A7BD53-B241-92DF-A72B-8E980ED6681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9B5545E2-EFA4-7E9C-82E2-B4B0A3899F1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128" name="Group 27">
            <a:extLst>
              <a:ext uri="{FF2B5EF4-FFF2-40B4-BE49-F238E27FC236}">
                <a16:creationId xmlns:a16="http://schemas.microsoft.com/office/drawing/2014/main" id="{F01095D8-875A-7B16-0414-6AC5394D4FD3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D9482109-3AF2-27D9-9EFE-4D47B00C4C3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29">
              <a:extLst>
                <a:ext uri="{FF2B5EF4-FFF2-40B4-BE49-F238E27FC236}">
                  <a16:creationId xmlns:a16="http://schemas.microsoft.com/office/drawing/2014/main" id="{A20042D2-C42D-DB53-8D86-A49E5290BA2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id="131" name="Group 36">
            <a:extLst>
              <a:ext uri="{FF2B5EF4-FFF2-40B4-BE49-F238E27FC236}">
                <a16:creationId xmlns:a16="http://schemas.microsoft.com/office/drawing/2014/main" id="{323B33D6-8D5E-9569-D7AA-25059B796E59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86E14C6F-4C2B-5841-E12A-76408C5FAB4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3" name="TextBox 38">
              <a:extLst>
                <a:ext uri="{FF2B5EF4-FFF2-40B4-BE49-F238E27FC236}">
                  <a16:creationId xmlns:a16="http://schemas.microsoft.com/office/drawing/2014/main" id="{7B712A94-631D-262B-6B4F-23A0CC755FD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134" name="Group 39">
            <a:extLst>
              <a:ext uri="{FF2B5EF4-FFF2-40B4-BE49-F238E27FC236}">
                <a16:creationId xmlns:a16="http://schemas.microsoft.com/office/drawing/2014/main" id="{B4CF80DB-1177-EB50-9FF7-957067E79A72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05C5ED2D-ED2F-00E5-5675-9451FA2F605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41">
              <a:extLst>
                <a:ext uri="{FF2B5EF4-FFF2-40B4-BE49-F238E27FC236}">
                  <a16:creationId xmlns:a16="http://schemas.microsoft.com/office/drawing/2014/main" id="{6AAC9CF3-B80E-2619-D1D1-22B0A74D5EA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FD70BEC9-B8D5-EFFE-5F22-B2CEE0B7EBF7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AA3E8713-3460-EEC8-625D-52903F562600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E72BBE2-EAD9-D063-E961-B6C49F34DE6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6C34A322-DDD3-AD62-A5AE-BC06FB17164D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1D61CEC4-69A8-B1D6-4C57-181D81A342B7}"/>
              </a:ext>
            </a:extLst>
          </p:cNvPr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E4CC9E2-F559-218A-1A71-6A913E4CE6B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2BE16309-C0CF-9D79-B633-5695C542F9F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1E6157CD-1D0B-4BE3-38A8-659926603257}"/>
              </a:ext>
            </a:extLst>
          </p:cNvPr>
          <p:cNvGrpSpPr/>
          <p:nvPr/>
        </p:nvGrpSpPr>
        <p:grpSpPr>
          <a:xfrm>
            <a:off x="946593" y="3305571"/>
            <a:ext cx="508158" cy="543805"/>
            <a:chOff x="0" y="0"/>
            <a:chExt cx="812800" cy="869819"/>
          </a:xfrm>
        </p:grpSpPr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653E6D2C-C259-7FFB-259C-3B39A5459EA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8A499086-413B-280C-91CA-C8A0A5A23024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id="20" name="Group 13">
            <a:extLst>
              <a:ext uri="{FF2B5EF4-FFF2-40B4-BE49-F238E27FC236}">
                <a16:creationId xmlns:a16="http://schemas.microsoft.com/office/drawing/2014/main" id="{5D84A1ED-325A-D51B-7BB1-A6FD3C33ACB9}"/>
              </a:ext>
            </a:extLst>
          </p:cNvPr>
          <p:cNvGrpSpPr/>
          <p:nvPr/>
        </p:nvGrpSpPr>
        <p:grpSpPr>
          <a:xfrm>
            <a:off x="709357" y="3983373"/>
            <a:ext cx="992463" cy="992463"/>
            <a:chOff x="0" y="0"/>
            <a:chExt cx="812800" cy="812800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8608E36-9A24-BBA1-640D-6BEFA9F7BB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07E76AF4-D4CA-D537-518B-1F9443D82B4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sp>
        <p:nvSpPr>
          <p:cNvPr id="5" name="TextBox 13">
            <a:extLst>
              <a:ext uri="{FF2B5EF4-FFF2-40B4-BE49-F238E27FC236}">
                <a16:creationId xmlns:a16="http://schemas.microsoft.com/office/drawing/2014/main" id="{B89EF385-7D82-C4FE-6EC7-D4C187FFD5AD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C8846E75-8EFA-D4C1-F2A9-7297A293CF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9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160-1D1E-3DEF-08C6-50C573EA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0438BDA3-0470-4D31-867A-463A21CD6A03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D54B0DB-03F6-0524-C1E8-9A10B577751C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C7B0AC-E295-0294-CBF0-58F0C015965B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F37572-5900-7666-F235-5021AF82D66A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CFA3828-E1F5-CAE4-5A3B-5D3C0D5FA3FC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10A6B91-6443-E42E-07F8-C4D74112C9D4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2EFBCD82-1C4A-E947-8D5E-255907F9F613}"/>
              </a:ext>
            </a:extLst>
          </p:cNvPr>
          <p:cNvSpPr txBox="1"/>
          <p:nvPr/>
        </p:nvSpPr>
        <p:spPr>
          <a:xfrm>
            <a:off x="2425295" y="3294005"/>
            <a:ext cx="13514910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Key Takeaways: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Enhance repeat passenger rates through improved service and promotions.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Leverage tourism and business demand with targeted marketing.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Adapt to mobility trends with EVs, eco-friendly branding, and tech upgrades.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Foster strategic partnerships with local businesses for mutual growth.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"/>
                <a:sym typeface="Gotham Bold"/>
              </a:rPr>
              <a:t>Leverage data-driven strategies to optimize performance and operations.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BD3685-059A-198B-1268-35D284472240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267D66C-C34C-BAB9-0B65-282AAE8180FF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363A31-8305-5904-3EEF-A029ED9B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105" name="Group 2">
            <a:extLst>
              <a:ext uri="{FF2B5EF4-FFF2-40B4-BE49-F238E27FC236}">
                <a16:creationId xmlns:a16="http://schemas.microsoft.com/office/drawing/2014/main" id="{660017DB-A06B-CE28-79CB-7452475A48E8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70E75956-4DB0-FC50-15BA-D9725DD81B6B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08" name="TextBox 4">
              <a:extLst>
                <a:ext uri="{FF2B5EF4-FFF2-40B4-BE49-F238E27FC236}">
                  <a16:creationId xmlns:a16="http://schemas.microsoft.com/office/drawing/2014/main" id="{CF3A93F6-0CC5-1181-3396-F1459BB723FD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5" name="Group 24">
            <a:extLst>
              <a:ext uri="{FF2B5EF4-FFF2-40B4-BE49-F238E27FC236}">
                <a16:creationId xmlns:a16="http://schemas.microsoft.com/office/drawing/2014/main" id="{D83FD0CE-BDD3-99CA-B45E-BEB63061C463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D98700F6-B2FB-0FF8-DDC1-06E4D7BD82D5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27" name="TextBox 26">
              <a:extLst>
                <a:ext uri="{FF2B5EF4-FFF2-40B4-BE49-F238E27FC236}">
                  <a16:creationId xmlns:a16="http://schemas.microsoft.com/office/drawing/2014/main" id="{B8492843-7A81-63AF-2C55-A8C2AEBF055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128" name="Group 27">
            <a:extLst>
              <a:ext uri="{FF2B5EF4-FFF2-40B4-BE49-F238E27FC236}">
                <a16:creationId xmlns:a16="http://schemas.microsoft.com/office/drawing/2014/main" id="{7ACFE649-CD52-3B02-0D57-F61CBB2FE016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8EDFA27A-599C-4616-C700-E7572807D15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0" name="TextBox 29">
              <a:extLst>
                <a:ext uri="{FF2B5EF4-FFF2-40B4-BE49-F238E27FC236}">
                  <a16:creationId xmlns:a16="http://schemas.microsoft.com/office/drawing/2014/main" id="{99BA8C5F-319E-46CA-8468-C3B54722CFA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id="131" name="Group 36">
            <a:extLst>
              <a:ext uri="{FF2B5EF4-FFF2-40B4-BE49-F238E27FC236}">
                <a16:creationId xmlns:a16="http://schemas.microsoft.com/office/drawing/2014/main" id="{0C6DDA60-5182-C024-D3AA-0F00D6D8B9A6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675E8F0C-10AB-B903-E4A1-D7BDCB80836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3" name="TextBox 38">
              <a:extLst>
                <a:ext uri="{FF2B5EF4-FFF2-40B4-BE49-F238E27FC236}">
                  <a16:creationId xmlns:a16="http://schemas.microsoft.com/office/drawing/2014/main" id="{F6A2E535-7A7B-37DD-E14E-C1FF88555BAD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134" name="Group 39">
            <a:extLst>
              <a:ext uri="{FF2B5EF4-FFF2-40B4-BE49-F238E27FC236}">
                <a16:creationId xmlns:a16="http://schemas.microsoft.com/office/drawing/2014/main" id="{324116C9-B20D-7599-34D5-170AAAFFD0BB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800318C-4F7B-7C32-24D1-3C4EDD84EB9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36" name="TextBox 41">
              <a:extLst>
                <a:ext uri="{FF2B5EF4-FFF2-40B4-BE49-F238E27FC236}">
                  <a16:creationId xmlns:a16="http://schemas.microsoft.com/office/drawing/2014/main" id="{2325E2AA-72CF-5B42-8EF8-5ADCABF71CD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D605EFC1-57AA-CEF8-E700-7C245FBAE53F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9E4D204B-803B-0B5D-710D-6D72393A6324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8A4AC45-5AEF-B33D-E9B1-AC6EAE17FF6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F552D0F0-3398-22BE-A4BD-34F902501D0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A9BD5E18-BDB7-2899-6647-D4A67CAB6DFC}"/>
              </a:ext>
            </a:extLst>
          </p:cNvPr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810F70D-1112-3B80-E11B-5330236B2A50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21726392-DCBC-C680-0675-0375B1A6ECE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31EDAFE1-0AC1-065F-3C89-1F74F58CC202}"/>
              </a:ext>
            </a:extLst>
          </p:cNvPr>
          <p:cNvGrpSpPr/>
          <p:nvPr/>
        </p:nvGrpSpPr>
        <p:grpSpPr>
          <a:xfrm>
            <a:off x="946593" y="3305571"/>
            <a:ext cx="508158" cy="543805"/>
            <a:chOff x="0" y="0"/>
            <a:chExt cx="812800" cy="869819"/>
          </a:xfrm>
        </p:grpSpPr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2E0BF472-04CF-9A78-890A-65C514F1F57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EE12D234-CFBA-1F2B-B52F-63AB2564ABE7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sp>
        <p:nvSpPr>
          <p:cNvPr id="5" name="TextBox 8">
            <a:extLst>
              <a:ext uri="{FF2B5EF4-FFF2-40B4-BE49-F238E27FC236}">
                <a16:creationId xmlns:a16="http://schemas.microsoft.com/office/drawing/2014/main" id="{FC5578E3-B70D-8FFC-AF50-0CB55DB01DB1}"/>
              </a:ext>
            </a:extLst>
          </p:cNvPr>
          <p:cNvSpPr txBox="1"/>
          <p:nvPr/>
        </p:nvSpPr>
        <p:spPr>
          <a:xfrm>
            <a:off x="2268584" y="733453"/>
            <a:ext cx="1351491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7FFEF7-AFDA-8863-4BBB-9C0535E1C275}"/>
              </a:ext>
            </a:extLst>
          </p:cNvPr>
          <p:cNvGrpSpPr/>
          <p:nvPr/>
        </p:nvGrpSpPr>
        <p:grpSpPr>
          <a:xfrm>
            <a:off x="709357" y="4655766"/>
            <a:ext cx="992463" cy="992463"/>
            <a:chOff x="0" y="0"/>
            <a:chExt cx="812800" cy="8128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C2702A3-D1FD-DBA4-83C6-FEC9B88759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5417FB-21DD-8A55-9AFE-E3D6BACB381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3D38432C-E78A-BF8D-B2A6-E84D83D150D8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67E94157-2A2A-CE82-8BA3-D23C218B0DA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9AE7F700-276C-3540-CB13-FCAE228BBE45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F29F38B5-B744-1F82-13F1-BA6ED55AB152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24" name="Picture 23">
            <a:hlinkClick r:id="rId11"/>
            <a:extLst>
              <a:ext uri="{FF2B5EF4-FFF2-40B4-BE49-F238E27FC236}">
                <a16:creationId xmlns:a16="http://schemas.microsoft.com/office/drawing/2014/main" id="{01990EA9-3195-8889-67BC-C0B326D0F8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1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8641D-FE5E-001F-A8CE-B9B3F9BC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>
            <a:extLst>
              <a:ext uri="{FF2B5EF4-FFF2-40B4-BE49-F238E27FC236}">
                <a16:creationId xmlns:a16="http://schemas.microsoft.com/office/drawing/2014/main" id="{A7AF4C0D-701C-54BF-0D97-7D09888C5136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45E3A51E-FA99-4743-55B5-B79B639D2BAB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CE3B35CA-748F-C5A4-B967-928B5CD67C12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36">
            <a:extLst>
              <a:ext uri="{FF2B5EF4-FFF2-40B4-BE49-F238E27FC236}">
                <a16:creationId xmlns:a16="http://schemas.microsoft.com/office/drawing/2014/main" id="{8BF305B3-4EF3-936C-D5B7-AFEF073E5460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931D9DA-09BF-B3CC-851E-A8E4C647C3AE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9A2947-9BAF-EC99-EE0F-42BFA19912F2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2E341-D15A-96F9-9FD0-F09A11B160F8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22DF722-CA80-B96D-BC7B-AE276BDFB35A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9F98292-CCAA-ED1A-EDF0-7447A4106C22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2F703-3618-5116-DD2C-CC893681AF59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9EFF238A-D0AD-F0A2-C5A8-77F8EC6F21D1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3D0A3A9-5DC1-3897-BE05-C9149CC2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1CFA17BD-A248-069D-5392-C302B7940369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15">
            <a:extLst>
              <a:ext uri="{FF2B5EF4-FFF2-40B4-BE49-F238E27FC236}">
                <a16:creationId xmlns:a16="http://schemas.microsoft.com/office/drawing/2014/main" id="{33FDA3EA-25FC-34CC-9D3B-D0E6F2D00A9D}"/>
              </a:ext>
            </a:extLst>
          </p:cNvPr>
          <p:cNvGrpSpPr/>
          <p:nvPr/>
        </p:nvGrpSpPr>
        <p:grpSpPr>
          <a:xfrm>
            <a:off x="8717779" y="4838700"/>
            <a:ext cx="6905213" cy="1307992"/>
            <a:chOff x="0" y="0"/>
            <a:chExt cx="1818657" cy="526245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11006689-B303-2E81-078A-8D7D504F030F}"/>
                </a:ext>
              </a:extLst>
            </p:cNvPr>
            <p:cNvSpPr/>
            <p:nvPr/>
          </p:nvSpPr>
          <p:spPr>
            <a:xfrm>
              <a:off x="0" y="0"/>
              <a:ext cx="1818657" cy="526245"/>
            </a:xfrm>
            <a:custGeom>
              <a:avLst/>
              <a:gdLst/>
              <a:ahLst/>
              <a:cxnLst/>
              <a:rect l="l" t="t" r="r" b="b"/>
              <a:pathLst>
                <a:path w="1818657" h="526245">
                  <a:moveTo>
                    <a:pt x="57180" y="0"/>
                  </a:moveTo>
                  <a:lnTo>
                    <a:pt x="1761477" y="0"/>
                  </a:lnTo>
                  <a:cubicBezTo>
                    <a:pt x="1793057" y="0"/>
                    <a:pt x="1818657" y="25600"/>
                    <a:pt x="1818657" y="57180"/>
                  </a:cubicBezTo>
                  <a:lnTo>
                    <a:pt x="1818657" y="469066"/>
                  </a:lnTo>
                  <a:cubicBezTo>
                    <a:pt x="1818657" y="500645"/>
                    <a:pt x="1793057" y="526245"/>
                    <a:pt x="1761477" y="526245"/>
                  </a:cubicBezTo>
                  <a:lnTo>
                    <a:pt x="57180" y="526245"/>
                  </a:lnTo>
                  <a:cubicBezTo>
                    <a:pt x="25600" y="526245"/>
                    <a:pt x="0" y="500645"/>
                    <a:pt x="0" y="469066"/>
                  </a:cubicBezTo>
                  <a:lnTo>
                    <a:pt x="0" y="57180"/>
                  </a:lnTo>
                  <a:cubicBezTo>
                    <a:pt x="0" y="25600"/>
                    <a:pt x="25600" y="0"/>
                    <a:pt x="5718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0E49ED10-6634-5B9E-060C-827B114C7F25}"/>
                </a:ext>
              </a:extLst>
            </p:cNvPr>
            <p:cNvSpPr txBox="1"/>
            <p:nvPr/>
          </p:nvSpPr>
          <p:spPr>
            <a:xfrm>
              <a:off x="0" y="19050"/>
              <a:ext cx="1818657" cy="507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F12F4737-5B58-4924-7D52-AA71EC860779}"/>
              </a:ext>
            </a:extLst>
          </p:cNvPr>
          <p:cNvSpPr txBox="1"/>
          <p:nvPr/>
        </p:nvSpPr>
        <p:spPr>
          <a:xfrm>
            <a:off x="9299791" y="5197644"/>
            <a:ext cx="531190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800" dirty="0">
                <a:solidFill>
                  <a:srgbClr val="FFFFFF"/>
                </a:solidFill>
                <a:latin typeface="Copperplate Gothic Bold" panose="020E0705020206020404" pitchFamily="34" charset="0"/>
              </a:rPr>
              <a:t>THANK YOU..!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3F9DF6E-1942-69E9-A3F1-0F5E9302C0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23624" t="2573" r="-23624" b="2573"/>
          <a:stretch/>
        </p:blipFill>
        <p:spPr>
          <a:xfrm>
            <a:off x="1286041" y="1401006"/>
            <a:ext cx="8534400" cy="682942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Freeform 34">
            <a:extLst>
              <a:ext uri="{FF2B5EF4-FFF2-40B4-BE49-F238E27FC236}">
                <a16:creationId xmlns:a16="http://schemas.microsoft.com/office/drawing/2014/main" id="{861AB4EE-BAF9-9182-8334-0C962ED7D2D1}"/>
              </a:ext>
            </a:extLst>
          </p:cNvPr>
          <p:cNvSpPr/>
          <p:nvPr/>
        </p:nvSpPr>
        <p:spPr>
          <a:xfrm>
            <a:off x="2571643" y="824487"/>
            <a:ext cx="5810993" cy="8315577"/>
          </a:xfrm>
          <a:custGeom>
            <a:avLst/>
            <a:gdLst/>
            <a:ahLst/>
            <a:cxnLst/>
            <a:rect l="l" t="t" r="r" b="b"/>
            <a:pathLst>
              <a:path w="5968747" h="8903970">
                <a:moveTo>
                  <a:pt x="2988310" y="8903970"/>
                </a:moveTo>
                <a:lnTo>
                  <a:pt x="2980563" y="8903970"/>
                </a:lnTo>
                <a:cubicBezTo>
                  <a:pt x="2246376" y="8903970"/>
                  <a:pt x="1538224" y="8630412"/>
                  <a:pt x="986790" y="8133714"/>
                </a:cubicBezTo>
                <a:cubicBezTo>
                  <a:pt x="420243" y="7623429"/>
                  <a:pt x="76581" y="6921881"/>
                  <a:pt x="19177" y="6158230"/>
                </a:cubicBezTo>
                <a:lnTo>
                  <a:pt x="16510" y="6121781"/>
                </a:lnTo>
                <a:cubicBezTo>
                  <a:pt x="4064" y="5781802"/>
                  <a:pt x="0" y="2921762"/>
                  <a:pt x="23876" y="2678811"/>
                </a:cubicBezTo>
                <a:cubicBezTo>
                  <a:pt x="96647" y="1941195"/>
                  <a:pt x="439801" y="1261618"/>
                  <a:pt x="990092" y="765302"/>
                </a:cubicBezTo>
                <a:cubicBezTo>
                  <a:pt x="1537208" y="271780"/>
                  <a:pt x="2242439" y="0"/>
                  <a:pt x="2975737" y="0"/>
                </a:cubicBezTo>
                <a:lnTo>
                  <a:pt x="2992882" y="0"/>
                </a:lnTo>
                <a:cubicBezTo>
                  <a:pt x="3726180" y="0"/>
                  <a:pt x="4431411" y="271780"/>
                  <a:pt x="4978527" y="765302"/>
                </a:cubicBezTo>
                <a:cubicBezTo>
                  <a:pt x="5528945" y="1261745"/>
                  <a:pt x="5871972" y="1941195"/>
                  <a:pt x="5944743" y="2678684"/>
                </a:cubicBezTo>
                <a:cubicBezTo>
                  <a:pt x="5968747" y="2921762"/>
                  <a:pt x="5964555" y="5782310"/>
                  <a:pt x="5952109" y="6122289"/>
                </a:cubicBezTo>
                <a:lnTo>
                  <a:pt x="5951982" y="6125083"/>
                </a:lnTo>
                <a:lnTo>
                  <a:pt x="5949442" y="6158230"/>
                </a:lnTo>
                <a:cubicBezTo>
                  <a:pt x="5892038" y="6921881"/>
                  <a:pt x="5548376" y="7623429"/>
                  <a:pt x="4981829" y="8133715"/>
                </a:cubicBezTo>
                <a:cubicBezTo>
                  <a:pt x="4430522" y="8630412"/>
                  <a:pt x="3722497" y="8903970"/>
                  <a:pt x="2988310" y="8903970"/>
                </a:cubicBezTo>
                <a:close/>
                <a:moveTo>
                  <a:pt x="2975737" y="19050"/>
                </a:moveTo>
                <a:cubicBezTo>
                  <a:pt x="2247138" y="19050"/>
                  <a:pt x="1546479" y="289052"/>
                  <a:pt x="1002792" y="779399"/>
                </a:cubicBezTo>
                <a:cubicBezTo>
                  <a:pt x="455930" y="1272540"/>
                  <a:pt x="115062" y="1947799"/>
                  <a:pt x="42926" y="2680589"/>
                </a:cubicBezTo>
                <a:cubicBezTo>
                  <a:pt x="19050" y="2923286"/>
                  <a:pt x="23241" y="5781167"/>
                  <a:pt x="35560" y="6121019"/>
                </a:cubicBezTo>
                <a:lnTo>
                  <a:pt x="35687" y="6123686"/>
                </a:lnTo>
                <a:lnTo>
                  <a:pt x="38227" y="6156706"/>
                </a:lnTo>
                <a:cubicBezTo>
                  <a:pt x="95250" y="6915403"/>
                  <a:pt x="436626" y="7612507"/>
                  <a:pt x="999617" y="8119490"/>
                </a:cubicBezTo>
                <a:cubicBezTo>
                  <a:pt x="1547622" y="8613012"/>
                  <a:pt x="2251202" y="8884793"/>
                  <a:pt x="2980690" y="8884793"/>
                </a:cubicBezTo>
                <a:lnTo>
                  <a:pt x="2988437" y="8884793"/>
                </a:lnTo>
                <a:cubicBezTo>
                  <a:pt x="3717925" y="8884793"/>
                  <a:pt x="4421378" y="8613012"/>
                  <a:pt x="4969383" y="8119490"/>
                </a:cubicBezTo>
                <a:cubicBezTo>
                  <a:pt x="5532374" y="7612507"/>
                  <a:pt x="5873750" y="6915403"/>
                  <a:pt x="5930773" y="6156706"/>
                </a:cubicBezTo>
                <a:lnTo>
                  <a:pt x="5933313" y="6121527"/>
                </a:lnTo>
                <a:cubicBezTo>
                  <a:pt x="5945632" y="5781675"/>
                  <a:pt x="5949950" y="2923159"/>
                  <a:pt x="5925947" y="2680462"/>
                </a:cubicBezTo>
                <a:cubicBezTo>
                  <a:pt x="5853684" y="1947672"/>
                  <a:pt x="5512816" y="1272540"/>
                  <a:pt x="4965954" y="779272"/>
                </a:cubicBezTo>
                <a:cubicBezTo>
                  <a:pt x="4422140" y="289052"/>
                  <a:pt x="3721481" y="19050"/>
                  <a:pt x="2992882" y="19050"/>
                </a:cubicBezTo>
                <a:lnTo>
                  <a:pt x="2975737" y="19050"/>
                </a:lnTo>
                <a:close/>
              </a:path>
            </a:pathLst>
          </a:custGeom>
          <a:solidFill>
            <a:srgbClr val="FD6220"/>
          </a:solidFill>
        </p:spPr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E1E8356C-8C16-4AA0-4EC0-DD12DD414016}"/>
              </a:ext>
            </a:extLst>
          </p:cNvPr>
          <p:cNvGrpSpPr/>
          <p:nvPr/>
        </p:nvGrpSpPr>
        <p:grpSpPr>
          <a:xfrm>
            <a:off x="8514545" y="3407898"/>
            <a:ext cx="7624739" cy="975673"/>
            <a:chOff x="0" y="-9525"/>
            <a:chExt cx="1342999" cy="189892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1AF7431A-A735-B783-3F15-45404CAFFAC1}"/>
                </a:ext>
              </a:extLst>
            </p:cNvPr>
            <p:cNvSpPr/>
            <p:nvPr/>
          </p:nvSpPr>
          <p:spPr>
            <a:xfrm>
              <a:off x="0" y="0"/>
              <a:ext cx="1264717" cy="170842"/>
            </a:xfrm>
            <a:custGeom>
              <a:avLst/>
              <a:gdLst/>
              <a:ahLst/>
              <a:cxnLst/>
              <a:rect l="l" t="t" r="r" b="b"/>
              <a:pathLst>
                <a:path w="1342999" h="170842">
                  <a:moveTo>
                    <a:pt x="20195" y="0"/>
                  </a:moveTo>
                  <a:lnTo>
                    <a:pt x="1322804" y="0"/>
                  </a:lnTo>
                  <a:cubicBezTo>
                    <a:pt x="1333957" y="0"/>
                    <a:pt x="1342999" y="9042"/>
                    <a:pt x="1342999" y="20195"/>
                  </a:cubicBezTo>
                  <a:lnTo>
                    <a:pt x="1342999" y="150647"/>
                  </a:lnTo>
                  <a:cubicBezTo>
                    <a:pt x="1342999" y="161800"/>
                    <a:pt x="1333957" y="170842"/>
                    <a:pt x="1322804" y="170842"/>
                  </a:cubicBezTo>
                  <a:lnTo>
                    <a:pt x="20195" y="170842"/>
                  </a:lnTo>
                  <a:cubicBezTo>
                    <a:pt x="9042" y="170842"/>
                    <a:pt x="0" y="161800"/>
                    <a:pt x="0" y="150647"/>
                  </a:cubicBezTo>
                  <a:lnTo>
                    <a:pt x="0" y="20195"/>
                  </a:lnTo>
                  <a:cubicBezTo>
                    <a:pt x="0" y="9042"/>
                    <a:pt x="9042" y="0"/>
                    <a:pt x="20195" y="0"/>
                  </a:cubicBezTo>
                  <a:close/>
                </a:path>
              </a:pathLst>
            </a:custGeom>
            <a:solidFill>
              <a:srgbClr val="FCD5C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29D8314F-AD92-BE2E-00C2-3C3F49B420F6}"/>
                </a:ext>
              </a:extLst>
            </p:cNvPr>
            <p:cNvSpPr txBox="1"/>
            <p:nvPr/>
          </p:nvSpPr>
          <p:spPr>
            <a:xfrm>
              <a:off x="0" y="-9525"/>
              <a:ext cx="1342999" cy="189892"/>
            </a:xfrm>
            <a:prstGeom prst="rect">
              <a:avLst/>
            </a:prstGeom>
          </p:spPr>
          <p:txBody>
            <a:bodyPr lIns="68744" tIns="68744" rIns="68744" bIns="68744" rtlCol="0" anchor="ctr"/>
            <a:lstStyle/>
            <a:p>
              <a:r>
                <a:rPr lang="en-US" sz="2800" dirty="0">
                  <a:latin typeface="Alice" panose="020B0604020202020204" charset="0"/>
                </a:rPr>
                <a:t>Let’s Drive the Future of Mobility Together!</a:t>
              </a: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9DB0E4B1-7036-C813-2C6E-6E01952559FC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E8C8D207-8B4D-6393-C186-95F5AC0D15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  <p:grpSp>
        <p:nvGrpSpPr>
          <p:cNvPr id="40" name="Group 24">
            <a:extLst>
              <a:ext uri="{FF2B5EF4-FFF2-40B4-BE49-F238E27FC236}">
                <a16:creationId xmlns:a16="http://schemas.microsoft.com/office/drawing/2014/main" id="{D91DA535-6C5A-1A14-DA61-BE039D08511B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8A530392-E58B-52A6-2942-2A62F6B5162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2" name="TextBox 26">
              <a:extLst>
                <a:ext uri="{FF2B5EF4-FFF2-40B4-BE49-F238E27FC236}">
                  <a16:creationId xmlns:a16="http://schemas.microsoft.com/office/drawing/2014/main" id="{2DC61008-CBAE-110D-01AB-C3117EE890D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50" name="Group 36">
            <a:extLst>
              <a:ext uri="{FF2B5EF4-FFF2-40B4-BE49-F238E27FC236}">
                <a16:creationId xmlns:a16="http://schemas.microsoft.com/office/drawing/2014/main" id="{94A45332-301A-8763-5453-CCE532BDDB79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03156338-5C1D-6386-6279-9C2FE030844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8" name="TextBox 38">
              <a:extLst>
                <a:ext uri="{FF2B5EF4-FFF2-40B4-BE49-F238E27FC236}">
                  <a16:creationId xmlns:a16="http://schemas.microsoft.com/office/drawing/2014/main" id="{529611DE-DAA0-640A-4DE5-3E2838785E2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59" name="Group 39">
            <a:extLst>
              <a:ext uri="{FF2B5EF4-FFF2-40B4-BE49-F238E27FC236}">
                <a16:creationId xmlns:a16="http://schemas.microsoft.com/office/drawing/2014/main" id="{92FF0705-5D0E-06CF-BB8F-5AFACF537D78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7DBE292C-191B-1DD8-83B8-8B04A274E48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1" name="TextBox 41">
              <a:extLst>
                <a:ext uri="{FF2B5EF4-FFF2-40B4-BE49-F238E27FC236}">
                  <a16:creationId xmlns:a16="http://schemas.microsoft.com/office/drawing/2014/main" id="{F5EC3B78-521F-33C2-C402-E7F328175B55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AE41D87E-D0AE-650D-5FCD-17B2B00FE83D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5855A915-6D0C-C2AB-809C-3AD872F8634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4" name="TextBox 19">
              <a:extLst>
                <a:ext uri="{FF2B5EF4-FFF2-40B4-BE49-F238E27FC236}">
                  <a16:creationId xmlns:a16="http://schemas.microsoft.com/office/drawing/2014/main" id="{15369BD2-28D8-4AD4-E572-9372E92969F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id="65" name="Group 19">
            <a:extLst>
              <a:ext uri="{FF2B5EF4-FFF2-40B4-BE49-F238E27FC236}">
                <a16:creationId xmlns:a16="http://schemas.microsoft.com/office/drawing/2014/main" id="{4EF4E399-2F5C-FF8B-DCB1-14F51DB06D7E}"/>
              </a:ext>
            </a:extLst>
          </p:cNvPr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46939ED-1924-957E-EB0D-A69FB3186B7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7" name="TextBox 21">
              <a:extLst>
                <a:ext uri="{FF2B5EF4-FFF2-40B4-BE49-F238E27FC236}">
                  <a16:creationId xmlns:a16="http://schemas.microsoft.com/office/drawing/2014/main" id="{F87C4458-E4D5-E0CE-F174-BF1A54319D17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id="68" name="Group 21">
            <a:extLst>
              <a:ext uri="{FF2B5EF4-FFF2-40B4-BE49-F238E27FC236}">
                <a16:creationId xmlns:a16="http://schemas.microsoft.com/office/drawing/2014/main" id="{C353AC99-8235-93C9-34FF-342AEB2F12D2}"/>
              </a:ext>
            </a:extLst>
          </p:cNvPr>
          <p:cNvGrpSpPr/>
          <p:nvPr/>
        </p:nvGrpSpPr>
        <p:grpSpPr>
          <a:xfrm>
            <a:off x="946593" y="3305571"/>
            <a:ext cx="508158" cy="543805"/>
            <a:chOff x="0" y="0"/>
            <a:chExt cx="812800" cy="869819"/>
          </a:xfrm>
        </p:grpSpPr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2934470E-87DF-A697-1D86-54D7725244F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0" name="TextBox 23">
              <a:extLst>
                <a:ext uri="{FF2B5EF4-FFF2-40B4-BE49-F238E27FC236}">
                  <a16:creationId xmlns:a16="http://schemas.microsoft.com/office/drawing/2014/main" id="{DE6A7314-3362-D9DB-9887-17EAB91530A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id="74" name="Group 14">
            <a:extLst>
              <a:ext uri="{FF2B5EF4-FFF2-40B4-BE49-F238E27FC236}">
                <a16:creationId xmlns:a16="http://schemas.microsoft.com/office/drawing/2014/main" id="{F7FD1826-6767-F70B-22C5-BB9A1C134D31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495D71FA-4AFD-D3A7-D06F-B51F70814FE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8D5A8994-0B60-20FB-ED9C-DF6CA6A81BB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id="26" name="Group 16">
            <a:extLst>
              <a:ext uri="{FF2B5EF4-FFF2-40B4-BE49-F238E27FC236}">
                <a16:creationId xmlns:a16="http://schemas.microsoft.com/office/drawing/2014/main" id="{65549A42-1047-FF3E-92A1-8AB9343F285B}"/>
              </a:ext>
            </a:extLst>
          </p:cNvPr>
          <p:cNvGrpSpPr/>
          <p:nvPr/>
        </p:nvGrpSpPr>
        <p:grpSpPr>
          <a:xfrm>
            <a:off x="951509" y="4653899"/>
            <a:ext cx="508158" cy="543805"/>
            <a:chOff x="0" y="0"/>
            <a:chExt cx="812800" cy="869819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6A8EB01-87D9-8CAE-540C-E07ECB40FA9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DDA5AEE5-3746-A64B-0BF3-D16E4E822BF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4049B2A9-C3B5-0C01-1DC2-1D56A0411B9A}"/>
              </a:ext>
            </a:extLst>
          </p:cNvPr>
          <p:cNvGrpSpPr/>
          <p:nvPr/>
        </p:nvGrpSpPr>
        <p:grpSpPr>
          <a:xfrm>
            <a:off x="735588" y="5318634"/>
            <a:ext cx="992463" cy="992463"/>
            <a:chOff x="0" y="0"/>
            <a:chExt cx="812800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1C53A47-545B-5F4F-7642-AB5DC905AF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CDF2DE89-1DF7-3CF2-EB0F-F1E94B002E5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25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276C4F-7DED-E344-DD3B-744392E7E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839" y="4991144"/>
            <a:ext cx="7671799" cy="567400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98453" y="2366619"/>
            <a:ext cx="13884368" cy="742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3168" lvl="1" algn="l">
              <a:lnSpc>
                <a:spcPts val="5332"/>
              </a:lnSpc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Introduction</a:t>
            </a:r>
          </a:p>
          <a:p>
            <a:pPr marL="353168" lvl="1" algn="l">
              <a:lnSpc>
                <a:spcPts val="5332"/>
              </a:lnSpc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Excel Integration</a:t>
            </a:r>
          </a:p>
          <a:p>
            <a:pPr marL="353168" lvl="1">
              <a:lnSpc>
                <a:spcPts val="5332"/>
              </a:lnSpc>
              <a:spcBef>
                <a:spcPct val="0"/>
              </a:spcBef>
            </a:pPr>
            <a:r>
              <a:rPr lang="en-US" sz="3200" dirty="0">
                <a:latin typeface="DM Sans"/>
                <a:sym typeface="Gotham Bold"/>
              </a:rPr>
              <a:t>BR- 1: City-Level Fare and Trip Summary Report</a:t>
            </a:r>
          </a:p>
          <a:p>
            <a:pPr marL="353168" lvl="1">
              <a:lnSpc>
                <a:spcPts val="5332"/>
              </a:lnSpc>
              <a:spcBef>
                <a:spcPct val="0"/>
              </a:spcBef>
            </a:pPr>
            <a:r>
              <a:rPr lang="en-US" sz="3200" dirty="0">
                <a:latin typeface="DM Sans"/>
                <a:sym typeface="Gotham Bold"/>
              </a:rPr>
              <a:t>BR- 2: Monthly City-Level Trips Target Performance</a:t>
            </a:r>
          </a:p>
          <a:p>
            <a:pPr marL="353168" lvl="1">
              <a:lnSpc>
                <a:spcPts val="5332"/>
              </a:lnSpc>
              <a:spcBef>
                <a:spcPct val="0"/>
              </a:spcBef>
            </a:pPr>
            <a:r>
              <a:rPr lang="en-US" sz="3200" dirty="0">
                <a:latin typeface="DM Sans"/>
                <a:sym typeface="Gotham Bold"/>
              </a:rPr>
              <a:t>BR- 3: City-Level Repeat Passenger Trip Frequency</a:t>
            </a:r>
          </a:p>
          <a:p>
            <a:pPr marL="353168" lvl="1">
              <a:lnSpc>
                <a:spcPts val="5332"/>
              </a:lnSpc>
              <a:spcBef>
                <a:spcPct val="0"/>
              </a:spcBef>
            </a:pPr>
            <a:r>
              <a:rPr lang="en-US" sz="3200" dirty="0">
                <a:latin typeface="DM Sans"/>
                <a:sym typeface="Gotham Bold"/>
              </a:rPr>
              <a:t>BR- 4: </a:t>
            </a:r>
            <a:r>
              <a:rPr lang="en-US" sz="3200" dirty="0">
                <a:latin typeface="DM Sans"/>
              </a:rPr>
              <a:t>Identify </a:t>
            </a:r>
            <a:r>
              <a:rPr lang="en-US" sz="3200" dirty="0">
                <a:latin typeface="DM Sans"/>
                <a:sym typeface="Gotham Bold"/>
              </a:rPr>
              <a:t>Cities with Highest/Lowest Total New Passengers</a:t>
            </a:r>
          </a:p>
          <a:p>
            <a:pPr marL="353168" lvl="1">
              <a:lnSpc>
                <a:spcPts val="5332"/>
              </a:lnSpc>
            </a:pPr>
            <a:r>
              <a:rPr lang="en-US" sz="3200" dirty="0">
                <a:latin typeface="DM Sans"/>
                <a:sym typeface="Gotham Bold"/>
              </a:rPr>
              <a:t>BR- 5: </a:t>
            </a:r>
            <a:r>
              <a:rPr lang="en-US" sz="3200" dirty="0">
                <a:latin typeface="DM Sans"/>
              </a:rPr>
              <a:t>Identify Month with Highest Revenue for Each City</a:t>
            </a:r>
          </a:p>
          <a:p>
            <a:pPr marL="353168" lvl="1">
              <a:lnSpc>
                <a:spcPts val="5332"/>
              </a:lnSpc>
            </a:pPr>
            <a:r>
              <a:rPr lang="en-US" sz="3200" dirty="0">
                <a:latin typeface="DM Sans"/>
                <a:sym typeface="Gotham Bold"/>
              </a:rPr>
              <a:t>BR- 6: </a:t>
            </a:r>
            <a:r>
              <a:rPr lang="en-US" sz="3200" dirty="0">
                <a:latin typeface="DM Sans"/>
              </a:rPr>
              <a:t>Repeat Passenger Rate Analysis</a:t>
            </a:r>
          </a:p>
          <a:p>
            <a:pPr marL="353168" lvl="1">
              <a:lnSpc>
                <a:spcPts val="5332"/>
              </a:lnSpc>
            </a:pPr>
            <a:r>
              <a:rPr lang="en-US" sz="3200" dirty="0">
                <a:latin typeface="DM Sans"/>
                <a:sym typeface="Gotham Bold"/>
              </a:rPr>
              <a:t>Further Analysis &amp; Recommendations</a:t>
            </a:r>
          </a:p>
          <a:p>
            <a:pPr marL="810368" lvl="1" indent="-457200">
              <a:lnSpc>
                <a:spcPts val="5332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DM Sans"/>
                <a:sym typeface="Gotham Bold"/>
              </a:rPr>
              <a:t>Factors Influencing Repeat Passenger Rates</a:t>
            </a:r>
          </a:p>
          <a:p>
            <a:pPr marL="353168" lvl="1">
              <a:lnSpc>
                <a:spcPts val="5332"/>
              </a:lnSpc>
            </a:pPr>
            <a:endParaRPr lang="en-US" sz="3200" dirty="0">
              <a:latin typeface="DM Sans"/>
            </a:endParaRPr>
          </a:p>
        </p:txBody>
      </p:sp>
      <p:sp>
        <p:nvSpPr>
          <p:cNvPr id="13" name="Freeform 13"/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3B6F50-665D-3E33-951F-FDB1315E0D0D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F9E0AC2-5A5E-8C47-E48A-4AAA318729F2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24B83C-DFA8-F30F-DB33-4016FBD82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7C6E29-DFD3-E2EA-F624-A30AC3E9EE61}"/>
              </a:ext>
            </a:extLst>
          </p:cNvPr>
          <p:cNvSpPr txBox="1"/>
          <p:nvPr/>
        </p:nvSpPr>
        <p:spPr>
          <a:xfrm>
            <a:off x="2848132" y="7730140"/>
            <a:ext cx="1181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4C251380-7C6A-3016-BE20-2B0B3A306123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13A19547-83E1-D03A-FE7D-68992A03ACC6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E817DD78-8502-E8C9-E298-4CAA21567A9B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F5074E92-F80C-4002-877A-58662B462BFC}"/>
              </a:ext>
            </a:extLst>
          </p:cNvPr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73A5EA4-A816-5C60-6574-3F2E20F654D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B5DE1325-3706-78B2-944E-011D20513A6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E390091-88DB-59BC-AA8E-565D891672A5}"/>
              </a:ext>
            </a:extLst>
          </p:cNvPr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FF7DD75-BA94-7F6E-4A20-F78E8F6D2D6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F22EB05E-EACA-C7BF-B981-21C00DDEBD2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D838FB8B-8BA1-2549-A0CE-510FD75AE74B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F7548F91-AF24-10AF-C1C5-7FDC9553BE4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FD9C9337-7A00-BB2A-B7BE-3F25C69B0324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:a16="http://schemas.microsoft.com/office/drawing/2014/main" id="{C434165B-9A5B-AF5A-E73E-8DAB69EDA64F}"/>
              </a:ext>
            </a:extLst>
          </p:cNvPr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6EBDEBD0-0891-565F-8730-8D4D9E01E86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4" name="TextBox 23">
              <a:extLst>
                <a:ext uri="{FF2B5EF4-FFF2-40B4-BE49-F238E27FC236}">
                  <a16:creationId xmlns:a16="http://schemas.microsoft.com/office/drawing/2014/main" id="{44031664-94C5-A5EC-AB1E-EA9D8FE4435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DC75EECE-4D01-68A1-15A2-E0609A3BCDF1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AFAABAD5-88B9-F806-1428-AD397C3C256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A5D4CB0A-6058-6DE2-FA3E-6FDE3A6E8C8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48" name="Group 27">
            <a:extLst>
              <a:ext uri="{FF2B5EF4-FFF2-40B4-BE49-F238E27FC236}">
                <a16:creationId xmlns:a16="http://schemas.microsoft.com/office/drawing/2014/main" id="{6861E0D1-A42D-0E9A-2094-E3AEEAA0C7B0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E55682E-72E9-D9E7-CD36-168C99B0D5B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86662C82-2BEE-35BA-7FFA-263267F555B7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51" name="Group 36">
            <a:extLst>
              <a:ext uri="{FF2B5EF4-FFF2-40B4-BE49-F238E27FC236}">
                <a16:creationId xmlns:a16="http://schemas.microsoft.com/office/drawing/2014/main" id="{36BDB8F7-DA1F-5A72-E6CB-3596E271C938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7147FE99-61BE-15AC-50C7-5B8A732EB28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3" name="TextBox 38">
              <a:extLst>
                <a:ext uri="{FF2B5EF4-FFF2-40B4-BE49-F238E27FC236}">
                  <a16:creationId xmlns:a16="http://schemas.microsoft.com/office/drawing/2014/main" id="{3E6A3049-34C9-1163-B91C-298717A956C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60" name="Group 15">
            <a:extLst>
              <a:ext uri="{FF2B5EF4-FFF2-40B4-BE49-F238E27FC236}">
                <a16:creationId xmlns:a16="http://schemas.microsoft.com/office/drawing/2014/main" id="{AFC39E81-00B5-4328-E1A1-F4D323AD7EEA}"/>
              </a:ext>
            </a:extLst>
          </p:cNvPr>
          <p:cNvGrpSpPr/>
          <p:nvPr/>
        </p:nvGrpSpPr>
        <p:grpSpPr>
          <a:xfrm>
            <a:off x="948235" y="2447650"/>
            <a:ext cx="508158" cy="543805"/>
            <a:chOff x="0" y="0"/>
            <a:chExt cx="812800" cy="869819"/>
          </a:xfrm>
        </p:grpSpPr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921CA656-FB4B-9F44-D2BE-3440F022BF9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6CAEA4AF-3624-CD49-8080-6B719E9F21F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66" name="Group 39">
            <a:extLst>
              <a:ext uri="{FF2B5EF4-FFF2-40B4-BE49-F238E27FC236}">
                <a16:creationId xmlns:a16="http://schemas.microsoft.com/office/drawing/2014/main" id="{7799F450-A0E5-6964-75ED-5D7800BB00D8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5ECF8FC0-7980-7791-4522-471C53A7F26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633CEE96-8D3C-3938-40B8-48B8534982B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6814" y="886358"/>
            <a:ext cx="4199806" cy="1628348"/>
            <a:chOff x="-20346" y="-71438"/>
            <a:chExt cx="1106122" cy="428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5776" cy="285990"/>
            </a:xfrm>
            <a:custGeom>
              <a:avLst/>
              <a:gdLst/>
              <a:ahLst/>
              <a:cxnLst/>
              <a:rect l="l" t="t" r="r" b="b"/>
              <a:pathLst>
                <a:path w="1085776" h="285990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239042"/>
                  </a:lnTo>
                  <a:cubicBezTo>
                    <a:pt x="1085776" y="251493"/>
                    <a:pt x="1080830" y="263435"/>
                    <a:pt x="1072025" y="272239"/>
                  </a:cubicBezTo>
                  <a:cubicBezTo>
                    <a:pt x="1063220" y="281044"/>
                    <a:pt x="1051279" y="285990"/>
                    <a:pt x="1038827" y="285990"/>
                  </a:cubicBezTo>
                  <a:lnTo>
                    <a:pt x="46949" y="285990"/>
                  </a:lnTo>
                  <a:cubicBezTo>
                    <a:pt x="34497" y="285990"/>
                    <a:pt x="22555" y="281044"/>
                    <a:pt x="13751" y="272239"/>
                  </a:cubicBezTo>
                  <a:cubicBezTo>
                    <a:pt x="4946" y="263435"/>
                    <a:pt x="0" y="251493"/>
                    <a:pt x="0" y="239042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-20346" y="-71438"/>
              <a:ext cx="1085776" cy="428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800" spc="272" dirty="0">
                  <a:solidFill>
                    <a:srgbClr val="FFFFFF"/>
                  </a:solidFill>
                  <a:latin typeface="Cardo" panose="020B0604020202020204" charset="-79"/>
                  <a:ea typeface="Cardo" panose="020B0604020202020204" charset="-79"/>
                  <a:cs typeface="Cardo" panose="020B0604020202020204" charset="-79"/>
                </a:rPr>
                <a:t>Overview</a:t>
              </a:r>
              <a:endParaRPr lang="en-US" sz="4010" spc="272" dirty="0">
                <a:solidFill>
                  <a:srgbClr val="FFFFFF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endParaRPr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id="{BDE3B610-0800-3C9F-1E07-34CEA30D3094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9E9964CB-A2E6-B3B5-6B05-8DE0D8BA7350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E9F34B3-A674-1E12-80CD-016D4E340BD8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885083B4-F6EF-68AD-60C1-1653DAE149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43E53-D435-8EA3-7106-67DA0C09C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1971F3A-7617-D7D3-84C5-EBAFB8EF1D5C}"/>
              </a:ext>
            </a:extLst>
          </p:cNvPr>
          <p:cNvSpPr txBox="1"/>
          <p:nvPr/>
        </p:nvSpPr>
        <p:spPr>
          <a:xfrm>
            <a:off x="1798453" y="2366619"/>
            <a:ext cx="13884368" cy="4025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0368" lvl="1" indent="-457200" algn="l">
              <a:lnSpc>
                <a:spcPts val="5332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Tourism vs. Business Demand Impact</a:t>
            </a:r>
          </a:p>
          <a:p>
            <a:pPr marL="810368" lvl="1" indent="-457200" algn="l">
              <a:lnSpc>
                <a:spcPts val="5332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Emerging Mobility Trends &amp; Goodcabs’ Adaptation</a:t>
            </a:r>
          </a:p>
          <a:p>
            <a:pPr marL="810368" lvl="1" indent="-457200" algn="l">
              <a:lnSpc>
                <a:spcPts val="5332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DM Sans"/>
                <a:sym typeface="Gotham Bold"/>
              </a:rPr>
              <a:t>Partnership Opportunities with Local Businesses</a:t>
            </a:r>
            <a:endParaRPr lang="en-US" sz="3200" dirty="0">
              <a:solidFill>
                <a:srgbClr val="000000"/>
              </a:solidFill>
              <a:latin typeface="DM Sans"/>
              <a:sym typeface="Gotham Bold"/>
            </a:endParaRPr>
          </a:p>
          <a:p>
            <a:pPr marL="810368" lvl="1" indent="-457200" algn="l">
              <a:lnSpc>
                <a:spcPts val="5332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DM Sans"/>
                <a:sym typeface="Gotham Bold"/>
              </a:rPr>
              <a:t>Data Collection for Enhanced Data-Driven Decisions</a:t>
            </a:r>
          </a:p>
          <a:p>
            <a:pPr marL="353168" lvl="1" algn="l">
              <a:lnSpc>
                <a:spcPts val="5332"/>
              </a:lnSpc>
            </a:pPr>
            <a:r>
              <a:rPr lang="en-US" sz="3200" dirty="0">
                <a:solidFill>
                  <a:srgbClr val="000000"/>
                </a:solidFill>
                <a:latin typeface="DM Sans"/>
                <a:sym typeface="Gotham Bold"/>
              </a:rPr>
              <a:t>Conclusion</a:t>
            </a:r>
          </a:p>
          <a:p>
            <a:pPr marL="353168" lvl="1">
              <a:lnSpc>
                <a:spcPts val="5332"/>
              </a:lnSpc>
            </a:pPr>
            <a:endParaRPr lang="en-US" sz="3200" dirty="0">
              <a:latin typeface="DM Sans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C1B95E1-8819-D32D-69AB-0E757A62D5F4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36207-3981-256C-6FE6-9909AD45BD18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0ABB956-18CD-E889-83FF-97276D68D361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3AD16E-DF7C-DEC6-8585-796AF6CED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27" name="Group 2">
            <a:extLst>
              <a:ext uri="{FF2B5EF4-FFF2-40B4-BE49-F238E27FC236}">
                <a16:creationId xmlns:a16="http://schemas.microsoft.com/office/drawing/2014/main" id="{C3AF2226-357C-487A-1CD3-63B7A2154675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737E07A-B643-1FD6-BAC1-73991E4EF09B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8356D0B4-9C19-4EE1-D3D6-1E04FF33D53D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0E152ADF-E238-ECE5-FA8E-F9F3D5DE2142}"/>
              </a:ext>
            </a:extLst>
          </p:cNvPr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8E2196C3-CC30-E3FC-60CD-2F0F5D33732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86E8B22-73A8-2183-8158-FDF9F47DC91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DD8C60E3-8B99-EB8A-130F-BDC37BE0780D}"/>
              </a:ext>
            </a:extLst>
          </p:cNvPr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A228BBCC-8A1C-6288-E237-AE7C9B7307B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741B4543-0310-9107-24AE-C255E0B9096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2BEC9B9B-7B5D-1CBE-FD57-E7B540873E94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B31CA5D-7C5F-1636-3EFA-E66E9FF9A0F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924D6BAF-F36E-D67C-3D28-780A2B25687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:a16="http://schemas.microsoft.com/office/drawing/2014/main" id="{2E49F3A4-97E5-D3A5-0E96-8DD57FD4D9E9}"/>
              </a:ext>
            </a:extLst>
          </p:cNvPr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ADE30EB9-830B-2BAB-8F09-EDADF7BB614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4" name="TextBox 23">
              <a:extLst>
                <a:ext uri="{FF2B5EF4-FFF2-40B4-BE49-F238E27FC236}">
                  <a16:creationId xmlns:a16="http://schemas.microsoft.com/office/drawing/2014/main" id="{AF9BAB55-4E5D-453B-01D3-4D45DBB20FD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CECB11D9-5B30-542A-65EF-3F3FD0DA7349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9DF2A0AE-1F28-1A8C-7FB7-7A6269F75FC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0C3DB4EB-2C73-889A-41B7-136B3577F33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id="48" name="Group 27">
            <a:extLst>
              <a:ext uri="{FF2B5EF4-FFF2-40B4-BE49-F238E27FC236}">
                <a16:creationId xmlns:a16="http://schemas.microsoft.com/office/drawing/2014/main" id="{022D4AB6-43A1-18BC-BDB3-68CA83FBB068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2FD48566-B7FC-5BAC-C638-6563A5CACF8B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637B50C1-73AB-493C-5DA1-8C27C4972A8D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id="51" name="Group 36">
            <a:extLst>
              <a:ext uri="{FF2B5EF4-FFF2-40B4-BE49-F238E27FC236}">
                <a16:creationId xmlns:a16="http://schemas.microsoft.com/office/drawing/2014/main" id="{0278E292-A534-CEB1-667B-35A108A2B2A6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07E004A7-BB71-D691-6865-9B61F30DF0E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3" name="TextBox 38">
              <a:extLst>
                <a:ext uri="{FF2B5EF4-FFF2-40B4-BE49-F238E27FC236}">
                  <a16:creationId xmlns:a16="http://schemas.microsoft.com/office/drawing/2014/main" id="{1F4A0EB7-E8D0-7401-CB4F-ECD067EC3537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id="60" name="Group 15">
            <a:extLst>
              <a:ext uri="{FF2B5EF4-FFF2-40B4-BE49-F238E27FC236}">
                <a16:creationId xmlns:a16="http://schemas.microsoft.com/office/drawing/2014/main" id="{A1685A14-A411-838B-C0E3-8930E367E072}"/>
              </a:ext>
            </a:extLst>
          </p:cNvPr>
          <p:cNvGrpSpPr/>
          <p:nvPr/>
        </p:nvGrpSpPr>
        <p:grpSpPr>
          <a:xfrm>
            <a:off x="948235" y="2447650"/>
            <a:ext cx="508158" cy="543805"/>
            <a:chOff x="0" y="0"/>
            <a:chExt cx="812800" cy="869819"/>
          </a:xfrm>
        </p:grpSpPr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64AA04F9-F647-D1F6-15EA-225B6A162C8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CAE25C6E-7FEC-5C43-78C9-5A42D8035A4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id="66" name="Group 39">
            <a:extLst>
              <a:ext uri="{FF2B5EF4-FFF2-40B4-BE49-F238E27FC236}">
                <a16:creationId xmlns:a16="http://schemas.microsoft.com/office/drawing/2014/main" id="{072516FC-DA16-69E9-13BD-47B4B74922CC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4D1B06C1-1198-6CD4-B7DB-126015E1376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3694C321-9FF9-16C5-1972-1A7D79D776C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CFFF750-3563-EDE7-FEA8-99C9553F757A}"/>
              </a:ext>
            </a:extLst>
          </p:cNvPr>
          <p:cNvGrpSpPr/>
          <p:nvPr/>
        </p:nvGrpSpPr>
        <p:grpSpPr>
          <a:xfrm>
            <a:off x="1506814" y="886358"/>
            <a:ext cx="4199806" cy="1628348"/>
            <a:chOff x="-20346" y="-71438"/>
            <a:chExt cx="1106122" cy="42886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1543F83-C8C4-7D59-B277-38F69B4D2B1B}"/>
                </a:ext>
              </a:extLst>
            </p:cNvPr>
            <p:cNvSpPr/>
            <p:nvPr/>
          </p:nvSpPr>
          <p:spPr>
            <a:xfrm>
              <a:off x="0" y="0"/>
              <a:ext cx="1085776" cy="285990"/>
            </a:xfrm>
            <a:custGeom>
              <a:avLst/>
              <a:gdLst/>
              <a:ahLst/>
              <a:cxnLst/>
              <a:rect l="l" t="t" r="r" b="b"/>
              <a:pathLst>
                <a:path w="1085776" h="285990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239042"/>
                  </a:lnTo>
                  <a:cubicBezTo>
                    <a:pt x="1085776" y="251493"/>
                    <a:pt x="1080830" y="263435"/>
                    <a:pt x="1072025" y="272239"/>
                  </a:cubicBezTo>
                  <a:cubicBezTo>
                    <a:pt x="1063220" y="281044"/>
                    <a:pt x="1051279" y="285990"/>
                    <a:pt x="1038827" y="285990"/>
                  </a:cubicBezTo>
                  <a:lnTo>
                    <a:pt x="46949" y="285990"/>
                  </a:lnTo>
                  <a:cubicBezTo>
                    <a:pt x="34497" y="285990"/>
                    <a:pt x="22555" y="281044"/>
                    <a:pt x="13751" y="272239"/>
                  </a:cubicBezTo>
                  <a:cubicBezTo>
                    <a:pt x="4946" y="263435"/>
                    <a:pt x="0" y="251493"/>
                    <a:pt x="0" y="239042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65C2E88-9CCC-96BC-9886-118DA1B7127F}"/>
                </a:ext>
              </a:extLst>
            </p:cNvPr>
            <p:cNvSpPr txBox="1"/>
            <p:nvPr/>
          </p:nvSpPr>
          <p:spPr>
            <a:xfrm>
              <a:off x="-20346" y="-71438"/>
              <a:ext cx="1085776" cy="428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800" spc="272" dirty="0">
                  <a:solidFill>
                    <a:srgbClr val="FFFFFF"/>
                  </a:solidFill>
                  <a:latin typeface="Cardo" panose="020B0604020202020204" charset="-79"/>
                  <a:ea typeface="Cardo" panose="020B0604020202020204" charset="-79"/>
                  <a:cs typeface="Cardo" panose="020B0604020202020204" charset="-79"/>
                </a:rPr>
                <a:t>Overview</a:t>
              </a:r>
              <a:endParaRPr lang="en-US" sz="4010" spc="272" dirty="0">
                <a:solidFill>
                  <a:srgbClr val="FFFFFF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endParaRPr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id="{BAB97718-7CA7-8F78-3FF6-4C0A6E675980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26B2B417-1BEE-23C7-7461-464530128472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17" name="Picture 16">
            <a:hlinkClick r:id="rId9"/>
            <a:extLst>
              <a:ext uri="{FF2B5EF4-FFF2-40B4-BE49-F238E27FC236}">
                <a16:creationId xmlns:a16="http://schemas.microsoft.com/office/drawing/2014/main" id="{13AF3851-6476-B1A3-AA32-7179F493B4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E7DDC-0EAD-8164-90EB-CC47922F9D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839" y="4991144"/>
            <a:ext cx="7671799" cy="5674006"/>
          </a:xfrm>
          <a:prstGeom prst="rect">
            <a:avLst/>
          </a:prstGeom>
        </p:spPr>
      </p:pic>
      <p:sp>
        <p:nvSpPr>
          <p:cNvPr id="20" name="Freeform 36">
            <a:extLst>
              <a:ext uri="{FF2B5EF4-FFF2-40B4-BE49-F238E27FC236}">
                <a16:creationId xmlns:a16="http://schemas.microsoft.com/office/drawing/2014/main" id="{0D720F38-5B7C-A5A3-B6FC-B36BB7E88F66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2864292-6E63-67BA-0398-55222DF3DBCC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3EC6A1-E1A6-D240-17EF-0A66B1E90B84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179CA5-6907-A18D-E775-158B66ED1F62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7FCFF82-5794-612F-15CC-D91E130AE0BC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5876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16">
            <a:extLst>
              <a:ext uri="{FF2B5EF4-FFF2-40B4-BE49-F238E27FC236}">
                <a16:creationId xmlns:a16="http://schemas.microsoft.com/office/drawing/2014/main" id="{5BD4A483-8B6C-30C1-0608-50565EF25B9C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95BA7D97-C2F3-0E7B-CD7A-C6CBB4EF804E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79D81885-B808-9B57-0BE5-109D588345B9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B4804246-8A17-4B01-598D-568F9B669E8D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0191" y="1876705"/>
            <a:ext cx="9108447" cy="117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3"/>
              </a:lnSpc>
            </a:pPr>
            <a:r>
              <a:rPr lang="en-US" sz="80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INTRODUCTION</a:t>
            </a:r>
            <a:endParaRPr lang="en-US" sz="6600" b="1" u="sng" dirty="0">
              <a:solidFill>
                <a:srgbClr val="191919"/>
              </a:solidFill>
              <a:latin typeface="Perpetua" panose="02020502060401020303" pitchFamily="18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898634" y="7544773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8"/>
                </a:lnTo>
                <a:lnTo>
                  <a:pt x="0" y="1264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89916" y="7935116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4" y="0"/>
                </a:lnTo>
                <a:lnTo>
                  <a:pt x="482144" y="467032"/>
                </a:lnTo>
                <a:lnTo>
                  <a:pt x="0" y="467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802676" y="8752331"/>
            <a:ext cx="3456624" cy="50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GOODCABS.CO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1447" y="2917761"/>
            <a:ext cx="10457617" cy="657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Goodcabs: Redefining Cab Services in Tier-2 Cities</a:t>
            </a:r>
            <a:endParaRPr lang="en-US" sz="36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Established:</a:t>
            </a:r>
            <a:r>
              <a:rPr lang="en-US" sz="2800" dirty="0"/>
              <a:t> 2 years ago, in 2022.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Focus:</a:t>
            </a:r>
            <a:r>
              <a:rPr lang="en-US" sz="2800" dirty="0"/>
              <a:t> Empowering local drivers in tier-2 cities to ensure sustainable livelihoods and exceptional passenger service.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Presence:</a:t>
            </a:r>
            <a:r>
              <a:rPr lang="en-US" sz="2800" dirty="0"/>
              <a:t> Operating in 10 tier-2 cities across India.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Vision for 2024:</a:t>
            </a:r>
            <a:r>
              <a:rPr lang="en-US" sz="2800" dirty="0"/>
              <a:t> Achieving ambitious growth targets and enhancing passenger satisfaction.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i="1" dirty="0"/>
              <a:t>Your trusted partner for reliable and community-driven transportation.</a:t>
            </a:r>
            <a:endParaRPr lang="en-US" sz="2800" dirty="0"/>
          </a:p>
          <a:p>
            <a:pPr algn="just">
              <a:lnSpc>
                <a:spcPct val="150000"/>
              </a:lnSpc>
            </a:pPr>
            <a:endParaRPr lang="en-US" sz="2794" dirty="0">
              <a:solidFill>
                <a:srgbClr val="000000"/>
              </a:solidFill>
              <a:latin typeface="Canva Sans 1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F28066-053D-86AD-7DA7-7E844C6F13C8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E635E44-7327-DFE5-E397-538A232799D5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FC636D-AD43-8BEC-6D2E-0D75DEDA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53" name="Group 9">
            <a:extLst>
              <a:ext uri="{FF2B5EF4-FFF2-40B4-BE49-F238E27FC236}">
                <a16:creationId xmlns:a16="http://schemas.microsoft.com/office/drawing/2014/main" id="{50D14F73-1742-2684-DE4A-A5C5BCF28DA7}"/>
              </a:ext>
            </a:extLst>
          </p:cNvPr>
          <p:cNvGrpSpPr/>
          <p:nvPr/>
        </p:nvGrpSpPr>
        <p:grpSpPr>
          <a:xfrm>
            <a:off x="706082" y="1952203"/>
            <a:ext cx="992463" cy="992463"/>
            <a:chOff x="0" y="0"/>
            <a:chExt cx="812800" cy="812800"/>
          </a:xfrm>
        </p:grpSpPr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56DA517-DB0B-D40C-B6B8-DA8BD89104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EE0B1BA2-DDF4-5FAF-A785-A39D75A04EE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56" name="Group 12">
            <a:extLst>
              <a:ext uri="{FF2B5EF4-FFF2-40B4-BE49-F238E27FC236}">
                <a16:creationId xmlns:a16="http://schemas.microsoft.com/office/drawing/2014/main" id="{B110118D-09F9-D196-9C28-8E877DC03AF2}"/>
              </a:ext>
            </a:extLst>
          </p:cNvPr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81916C09-3C63-8766-2616-F0E3FA5B92B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8" name="TextBox 14">
              <a:extLst>
                <a:ext uri="{FF2B5EF4-FFF2-40B4-BE49-F238E27FC236}">
                  <a16:creationId xmlns:a16="http://schemas.microsoft.com/office/drawing/2014/main" id="{5A3B4621-2355-09E8-7900-DBE47F5C5E05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991A7440-F0E3-5D43-450C-E2C5B82BF9AE}"/>
              </a:ext>
            </a:extLst>
          </p:cNvPr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8AE06CDD-EF03-079C-C0EF-D454B955DA8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1" name="TextBox 17">
              <a:extLst>
                <a:ext uri="{FF2B5EF4-FFF2-40B4-BE49-F238E27FC236}">
                  <a16:creationId xmlns:a16="http://schemas.microsoft.com/office/drawing/2014/main" id="{4BC1BA48-95A7-CE96-8278-0C5F2691E14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62" name="Group 18">
            <a:extLst>
              <a:ext uri="{FF2B5EF4-FFF2-40B4-BE49-F238E27FC236}">
                <a16:creationId xmlns:a16="http://schemas.microsoft.com/office/drawing/2014/main" id="{41C7EA89-8845-B083-0BB2-E3BDD30C936C}"/>
              </a:ext>
            </a:extLst>
          </p:cNvPr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09095429-A9AB-6C9C-0E1B-B4FB8CF0DD20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4" name="TextBox 20">
              <a:extLst>
                <a:ext uri="{FF2B5EF4-FFF2-40B4-BE49-F238E27FC236}">
                  <a16:creationId xmlns:a16="http://schemas.microsoft.com/office/drawing/2014/main" id="{51C1B0CE-5464-8701-589F-3B283B86425D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65" name="Group 21">
            <a:extLst>
              <a:ext uri="{FF2B5EF4-FFF2-40B4-BE49-F238E27FC236}">
                <a16:creationId xmlns:a16="http://schemas.microsoft.com/office/drawing/2014/main" id="{080A25CA-58ED-A244-E45F-5EDEE7776273}"/>
              </a:ext>
            </a:extLst>
          </p:cNvPr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11955647-52F0-0DE7-BD35-27D728589DD1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7" name="TextBox 23">
              <a:extLst>
                <a:ext uri="{FF2B5EF4-FFF2-40B4-BE49-F238E27FC236}">
                  <a16:creationId xmlns:a16="http://schemas.microsoft.com/office/drawing/2014/main" id="{3276CB2E-C429-DB25-375B-B06BA8A957DB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68" name="Group 24">
            <a:extLst>
              <a:ext uri="{FF2B5EF4-FFF2-40B4-BE49-F238E27FC236}">
                <a16:creationId xmlns:a16="http://schemas.microsoft.com/office/drawing/2014/main" id="{BB41B532-EFA8-E19D-2382-4FA134A825BB}"/>
              </a:ext>
            </a:extLst>
          </p:cNvPr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AED5723B-9D08-D610-E193-C72C3BF514F1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8ADC6265-798F-1D83-D556-555F85EC332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71" name="Group 27">
            <a:extLst>
              <a:ext uri="{FF2B5EF4-FFF2-40B4-BE49-F238E27FC236}">
                <a16:creationId xmlns:a16="http://schemas.microsoft.com/office/drawing/2014/main" id="{BE881559-6F93-0AC3-4E46-14901F2ED60A}"/>
              </a:ext>
            </a:extLst>
          </p:cNvPr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89396908-29F4-DB22-EA42-B3B9EB78C43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D907E695-80EB-708A-22E5-CCB82E511CA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74" name="Group 36">
            <a:extLst>
              <a:ext uri="{FF2B5EF4-FFF2-40B4-BE49-F238E27FC236}">
                <a16:creationId xmlns:a16="http://schemas.microsoft.com/office/drawing/2014/main" id="{4A1CB113-C949-A12E-9D11-ED601F8E1297}"/>
              </a:ext>
            </a:extLst>
          </p:cNvPr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83BFF4CC-9F5F-9068-725C-59B2DD4E43D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885BA37A-FBAD-C2D6-5F31-D7979222BFF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77" name="Group 39">
            <a:extLst>
              <a:ext uri="{FF2B5EF4-FFF2-40B4-BE49-F238E27FC236}">
                <a16:creationId xmlns:a16="http://schemas.microsoft.com/office/drawing/2014/main" id="{8CC36CAE-6D96-66AC-0337-28B327B54448}"/>
              </a:ext>
            </a:extLst>
          </p:cNvPr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67D321AC-7D34-CDF7-C930-9461E9E7D47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9" name="TextBox 41">
              <a:extLst>
                <a:ext uri="{FF2B5EF4-FFF2-40B4-BE49-F238E27FC236}">
                  <a16:creationId xmlns:a16="http://schemas.microsoft.com/office/drawing/2014/main" id="{CA71C1C2-7BED-3A41-AF44-CCB0750270C4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80" name="Group 2">
            <a:extLst>
              <a:ext uri="{FF2B5EF4-FFF2-40B4-BE49-F238E27FC236}">
                <a16:creationId xmlns:a16="http://schemas.microsoft.com/office/drawing/2014/main" id="{B51B8619-D323-8AC4-4A37-64CEA93019B5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7DCF7C43-1F3F-15C9-59BD-AAE963347711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62567505-7C15-EDF1-213E-48EF36E1BBDE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EE26C20C-5A85-8D51-3736-0172945D46DE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F6DA3F92-A251-2C36-61DA-23626FD8FAA5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B56597A-14BD-5085-DA43-D55214CEA2A5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B09E85A2-EE6B-4401-CFC1-41CD0705D4C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4039B116-13EF-AF76-151B-CD7D39FB6272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4D1845-712F-D47C-67E6-5F1BDFF823B1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DB8C5F2E-C981-8681-C05F-B54A8A5D55A7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36">
            <a:extLst>
              <a:ext uri="{FF2B5EF4-FFF2-40B4-BE49-F238E27FC236}">
                <a16:creationId xmlns:a16="http://schemas.microsoft.com/office/drawing/2014/main" id="{0C5B5745-74BC-8A24-C73E-581297E73B26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A593327B-94CB-BDBA-73B3-61B1502AE4AB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26548" y="733453"/>
            <a:ext cx="11294546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78"/>
              </a:lnSpc>
            </a:pPr>
            <a:r>
              <a:rPr lang="en-US" sz="80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Excel</a:t>
            </a:r>
            <a:r>
              <a:rPr lang="en-US" sz="6600" spc="163" dirty="0">
                <a:solidFill>
                  <a:srgbClr val="000000"/>
                </a:solidFill>
                <a:latin typeface="Codec Pro ExtraBold"/>
              </a:rPr>
              <a:t> </a:t>
            </a:r>
            <a:r>
              <a:rPr lang="en-US" sz="80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Integration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DD824-5264-9439-7AE5-CF35DC4F870F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1F4491E-E4AA-9821-0301-67D6810B1E8C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D0C686-55CF-1F09-4729-E79CB937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5FCC868-4240-C408-0002-13522862C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444121"/>
              </p:ext>
            </p:extLst>
          </p:nvPr>
        </p:nvGraphicFramePr>
        <p:xfrm>
          <a:off x="9982200" y="767895"/>
          <a:ext cx="1984398" cy="1477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7" imgW="914503" imgH="792510" progId="Excel.Sheet.12">
                  <p:embed/>
                </p:oleObj>
              </mc:Choice>
              <mc:Fallback>
                <p:oleObj name="Worksheet" showAsIcon="1" r:id="rId7" imgW="914503" imgH="7925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2200" y="767895"/>
                        <a:ext cx="1984398" cy="1477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D4248EA-340E-CB95-7502-CBF725428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13716"/>
              </p:ext>
            </p:extLst>
          </p:nvPr>
        </p:nvGraphicFramePr>
        <p:xfrm>
          <a:off x="2219592" y="2015466"/>
          <a:ext cx="13515975" cy="8126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1612828" imgH="5844662" progId="Excel.Sheet.12">
                  <p:embed/>
                </p:oleObj>
              </mc:Choice>
              <mc:Fallback>
                <p:oleObj name="Worksheet" r:id="rId9" imgW="11612828" imgH="58446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9592" y="2015466"/>
                        <a:ext cx="13515975" cy="8126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1">
            <a:extLst>
              <a:ext uri="{FF2B5EF4-FFF2-40B4-BE49-F238E27FC236}">
                <a16:creationId xmlns:a16="http://schemas.microsoft.com/office/drawing/2014/main" id="{CFCD07CB-9003-9668-5FD3-F5B5081EB71D}"/>
              </a:ext>
            </a:extLst>
          </p:cNvPr>
          <p:cNvGrpSpPr/>
          <p:nvPr/>
        </p:nvGrpSpPr>
        <p:grpSpPr>
          <a:xfrm>
            <a:off x="709357" y="2648112"/>
            <a:ext cx="992463" cy="992463"/>
            <a:chOff x="0" y="0"/>
            <a:chExt cx="812800" cy="812800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8212098-9816-DF4F-6AFB-948002589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7449CAE2-F163-5DBB-F561-F4E7279D731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B4306BA9-4800-077C-2102-D8621B79A281}"/>
              </a:ext>
            </a:extLst>
          </p:cNvPr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4620EE36-1C9A-7288-DCAD-82D659CCA02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4B1A43FF-C96D-CD15-0754-4E141CD08B5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27" name="Group 17">
            <a:extLst>
              <a:ext uri="{FF2B5EF4-FFF2-40B4-BE49-F238E27FC236}">
                <a16:creationId xmlns:a16="http://schemas.microsoft.com/office/drawing/2014/main" id="{C8EC5013-3B79-13FF-C070-0006FE0E2C96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9103F17-8406-03C9-30C6-B922B945B74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DED9E315-9D77-7850-8776-9D3603D30A5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30" name="Group 20">
            <a:extLst>
              <a:ext uri="{FF2B5EF4-FFF2-40B4-BE49-F238E27FC236}">
                <a16:creationId xmlns:a16="http://schemas.microsoft.com/office/drawing/2014/main" id="{2D189522-A009-F2E6-9A26-570932802BAB}"/>
              </a:ext>
            </a:extLst>
          </p:cNvPr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417258A-79DA-86E5-116E-8F7D655BD42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8A80E4A0-A4B6-E1A9-187D-36B60FC61EB5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33" name="Group 23">
            <a:extLst>
              <a:ext uri="{FF2B5EF4-FFF2-40B4-BE49-F238E27FC236}">
                <a16:creationId xmlns:a16="http://schemas.microsoft.com/office/drawing/2014/main" id="{8520F67B-BDC0-1DAD-A0F3-D2757C5688E9}"/>
              </a:ext>
            </a:extLst>
          </p:cNvPr>
          <p:cNvGrpSpPr/>
          <p:nvPr/>
        </p:nvGrpSpPr>
        <p:grpSpPr>
          <a:xfrm>
            <a:off x="951509" y="3762533"/>
            <a:ext cx="508158" cy="543805"/>
            <a:chOff x="0" y="0"/>
            <a:chExt cx="812800" cy="869819"/>
          </a:xfrm>
        </p:grpSpPr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D5E2213C-5BF7-5178-25DF-EE3558BBCB7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C07D4A09-333C-E002-D87A-52AE53B5DC7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36" name="Group 26">
            <a:extLst>
              <a:ext uri="{FF2B5EF4-FFF2-40B4-BE49-F238E27FC236}">
                <a16:creationId xmlns:a16="http://schemas.microsoft.com/office/drawing/2014/main" id="{2D0E62FF-3C64-1FF7-11E4-FBC09BBE0F76}"/>
              </a:ext>
            </a:extLst>
          </p:cNvPr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CFE8808-3FA4-0254-7837-00BA0975933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CDA081F7-9FBB-0178-3945-CB1EDD4FC7E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39" name="Group 29">
            <a:extLst>
              <a:ext uri="{FF2B5EF4-FFF2-40B4-BE49-F238E27FC236}">
                <a16:creationId xmlns:a16="http://schemas.microsoft.com/office/drawing/2014/main" id="{B653006E-B1BD-1773-E5CB-2F70FD7B0A93}"/>
              </a:ext>
            </a:extLst>
          </p:cNvPr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C4199FA-2FD3-A370-BAC6-6C94C381528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5522A9CC-07CF-4B8C-7621-3200CE27C3E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42" name="Group 36">
            <a:extLst>
              <a:ext uri="{FF2B5EF4-FFF2-40B4-BE49-F238E27FC236}">
                <a16:creationId xmlns:a16="http://schemas.microsoft.com/office/drawing/2014/main" id="{67FE63B1-67B3-2F73-6C25-3E786F282C11}"/>
              </a:ext>
            </a:extLst>
          </p:cNvPr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951B1C9C-2691-3C25-D055-51C4167B95B8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4" name="TextBox 38">
              <a:extLst>
                <a:ext uri="{FF2B5EF4-FFF2-40B4-BE49-F238E27FC236}">
                  <a16:creationId xmlns:a16="http://schemas.microsoft.com/office/drawing/2014/main" id="{9CAD6428-06FE-0936-93E5-103CE1A60E7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5" name="Group 39">
            <a:extLst>
              <a:ext uri="{FF2B5EF4-FFF2-40B4-BE49-F238E27FC236}">
                <a16:creationId xmlns:a16="http://schemas.microsoft.com/office/drawing/2014/main" id="{2E8E7B4D-E7BA-1A2B-196C-527EB3CFB241}"/>
              </a:ext>
            </a:extLst>
          </p:cNvPr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79F92F2-1AF9-B8C8-B2EF-F274FE77393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849B0F4B-D5F5-5372-472F-8FE28098EEB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48" name="Group 2">
            <a:extLst>
              <a:ext uri="{FF2B5EF4-FFF2-40B4-BE49-F238E27FC236}">
                <a16:creationId xmlns:a16="http://schemas.microsoft.com/office/drawing/2014/main" id="{111382F3-413F-28B7-8398-F89805FCDD46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2CE5A07B-E142-373C-06B6-1F573CA0941D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A9C562EB-D84D-A751-B4F7-08D8C9390288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9" name="Freeform 5">
            <a:extLst>
              <a:ext uri="{FF2B5EF4-FFF2-40B4-BE49-F238E27FC236}">
                <a16:creationId xmlns:a16="http://schemas.microsoft.com/office/drawing/2014/main" id="{E31A17F9-6B78-FF98-DC4E-53F42F912734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366BAD0D-055A-88FC-5698-60F07DE7E647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BDCB43F7-6992-4516-0FE9-44EAF48E06D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4AF6-5DFD-F378-2991-8455958C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6">
            <a:extLst>
              <a:ext uri="{FF2B5EF4-FFF2-40B4-BE49-F238E27FC236}">
                <a16:creationId xmlns:a16="http://schemas.microsoft.com/office/drawing/2014/main" id="{3FE81F32-EC74-3765-A87B-0F3272E47269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FE561DC-4FC4-B420-06F5-30536635598D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65D7891-5931-C4F9-9375-4A1F11DA30A5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EE5319-9EC5-D092-2690-A2BD1B2E545C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BA63C75-1E89-8481-6BA0-C531016C9767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E6DE709-0E6D-E50F-AF44-A72B641F9CBD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482E9F68-A0E7-B2DE-7790-3B75CB7938F3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B36C088F-C861-C46E-DF5D-B8E4A8CF2AF8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78" name="TextBox 6">
              <a:extLst>
                <a:ext uri="{FF2B5EF4-FFF2-40B4-BE49-F238E27FC236}">
                  <a16:creationId xmlns:a16="http://schemas.microsoft.com/office/drawing/2014/main" id="{34EC8AAA-D728-763C-D255-AF53B4D1765E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9" name="Group 7">
            <a:extLst>
              <a:ext uri="{FF2B5EF4-FFF2-40B4-BE49-F238E27FC236}">
                <a16:creationId xmlns:a16="http://schemas.microsoft.com/office/drawing/2014/main" id="{45DACFF2-0884-1CC8-31B9-9F017CD3E486}"/>
              </a:ext>
            </a:extLst>
          </p:cNvPr>
          <p:cNvGrpSpPr/>
          <p:nvPr/>
        </p:nvGrpSpPr>
        <p:grpSpPr>
          <a:xfrm>
            <a:off x="709357" y="3315742"/>
            <a:ext cx="992463" cy="992463"/>
            <a:chOff x="0" y="0"/>
            <a:chExt cx="812800" cy="812800"/>
          </a:xfrm>
        </p:grpSpPr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9516B5F2-C5B8-9D60-A02E-8A2A5B5DA9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1" name="TextBox 9">
              <a:extLst>
                <a:ext uri="{FF2B5EF4-FFF2-40B4-BE49-F238E27FC236}">
                  <a16:creationId xmlns:a16="http://schemas.microsoft.com/office/drawing/2014/main" id="{E9B2BCF1-A4E3-F12D-1476-FD1E82A8DB6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2" name="Group 10">
            <a:extLst>
              <a:ext uri="{FF2B5EF4-FFF2-40B4-BE49-F238E27FC236}">
                <a16:creationId xmlns:a16="http://schemas.microsoft.com/office/drawing/2014/main" id="{D179F7AD-E850-210E-C3F1-12EC31B2695E}"/>
              </a:ext>
            </a:extLst>
          </p:cNvPr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4824ACAA-123A-E6E6-0B74-AA4535CFD60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4" name="TextBox 12">
              <a:extLst>
                <a:ext uri="{FF2B5EF4-FFF2-40B4-BE49-F238E27FC236}">
                  <a16:creationId xmlns:a16="http://schemas.microsoft.com/office/drawing/2014/main" id="{B70E8179-AA4C-E38A-C19F-5B34B7F349D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59EFCD48-0D22-126B-39CD-2650BD90276A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09116898-A7DD-DE3D-1DCB-16ED9093344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7" name="TextBox 15">
              <a:extLst>
                <a:ext uri="{FF2B5EF4-FFF2-40B4-BE49-F238E27FC236}">
                  <a16:creationId xmlns:a16="http://schemas.microsoft.com/office/drawing/2014/main" id="{CA11F209-7355-7BA0-3037-2DF4A2305EE7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88" name="Group 16">
            <a:extLst>
              <a:ext uri="{FF2B5EF4-FFF2-40B4-BE49-F238E27FC236}">
                <a16:creationId xmlns:a16="http://schemas.microsoft.com/office/drawing/2014/main" id="{D0E28B0A-5457-D3E0-A3BC-853D9F0AF720}"/>
              </a:ext>
            </a:extLst>
          </p:cNvPr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A76A4071-3CDE-D94A-333F-37B4BD6CF79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0" name="TextBox 18">
              <a:extLst>
                <a:ext uri="{FF2B5EF4-FFF2-40B4-BE49-F238E27FC236}">
                  <a16:creationId xmlns:a16="http://schemas.microsoft.com/office/drawing/2014/main" id="{A9461823-A739-C8F3-0525-198AF765907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91" name="Group 19">
            <a:extLst>
              <a:ext uri="{FF2B5EF4-FFF2-40B4-BE49-F238E27FC236}">
                <a16:creationId xmlns:a16="http://schemas.microsoft.com/office/drawing/2014/main" id="{231CDAF7-E811-B14F-7784-FB74810D342D}"/>
              </a:ext>
            </a:extLst>
          </p:cNvPr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166FA537-FC65-B888-BC21-B8D79563D39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3" name="TextBox 21">
              <a:extLst>
                <a:ext uri="{FF2B5EF4-FFF2-40B4-BE49-F238E27FC236}">
                  <a16:creationId xmlns:a16="http://schemas.microsoft.com/office/drawing/2014/main" id="{8C0744DB-71FB-A650-D483-3161079D7BFE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94" name="Group 22">
            <a:extLst>
              <a:ext uri="{FF2B5EF4-FFF2-40B4-BE49-F238E27FC236}">
                <a16:creationId xmlns:a16="http://schemas.microsoft.com/office/drawing/2014/main" id="{865844E9-CDA3-04CA-6AB7-C5BE5B81400A}"/>
              </a:ext>
            </a:extLst>
          </p:cNvPr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C9208F3A-40E3-756D-41FF-DB4DFAE25A4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6" name="TextBox 24">
              <a:extLst>
                <a:ext uri="{FF2B5EF4-FFF2-40B4-BE49-F238E27FC236}">
                  <a16:creationId xmlns:a16="http://schemas.microsoft.com/office/drawing/2014/main" id="{48BF9135-A847-57BD-662E-6A0C562E5C40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97" name="Group 25">
            <a:extLst>
              <a:ext uri="{FF2B5EF4-FFF2-40B4-BE49-F238E27FC236}">
                <a16:creationId xmlns:a16="http://schemas.microsoft.com/office/drawing/2014/main" id="{0D8551B3-1563-9D12-F253-52703C8BCAC3}"/>
              </a:ext>
            </a:extLst>
          </p:cNvPr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22D2971A-82FD-8A1B-75D4-BA27F248F9D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1A63ABE2-1CA0-E47B-5EE3-F6C255F6EEC5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0" name="Group 41">
            <a:extLst>
              <a:ext uri="{FF2B5EF4-FFF2-40B4-BE49-F238E27FC236}">
                <a16:creationId xmlns:a16="http://schemas.microsoft.com/office/drawing/2014/main" id="{4A3E6055-DE2A-1B05-B8DE-419ACB4A3496}"/>
              </a:ext>
            </a:extLst>
          </p:cNvPr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C27A0F26-EF29-62D8-2CBC-0B83C9A6F0C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2" name="TextBox 43">
              <a:extLst>
                <a:ext uri="{FF2B5EF4-FFF2-40B4-BE49-F238E27FC236}">
                  <a16:creationId xmlns:a16="http://schemas.microsoft.com/office/drawing/2014/main" id="{836E3A76-3630-282C-E95D-48788CFE4F3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E8E69A59-278F-8843-23C7-B46752E25A33}"/>
              </a:ext>
            </a:extLst>
          </p:cNvPr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EADE2556-D1E1-C255-B1F5-C8E3A5251236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5" name="TextBox 46">
              <a:extLst>
                <a:ext uri="{FF2B5EF4-FFF2-40B4-BE49-F238E27FC236}">
                  <a16:creationId xmlns:a16="http://schemas.microsoft.com/office/drawing/2014/main" id="{6D6359E6-EA17-C3DF-86FC-2A054DC8FFC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B95CD44B-E1BF-6374-6F3E-A8AC41BBB10A}"/>
              </a:ext>
            </a:extLst>
          </p:cNvPr>
          <p:cNvSpPr txBox="1"/>
          <p:nvPr/>
        </p:nvSpPr>
        <p:spPr>
          <a:xfrm>
            <a:off x="2268584" y="733453"/>
            <a:ext cx="1111203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Business Request - 1: </a:t>
            </a:r>
          </a:p>
          <a:p>
            <a:pPr algn="just">
              <a:spcBef>
                <a:spcPct val="0"/>
              </a:spcBef>
            </a:pPr>
            <a:r>
              <a:rPr lang="en-US" sz="4800" b="1" dirty="0">
                <a:solidFill>
                  <a:srgbClr val="191919"/>
                </a:solidFill>
                <a:latin typeface="Baskerville Old Face" panose="02020602080505020303" pitchFamily="18" charset="0"/>
                <a:ea typeface="Gotham Bold"/>
                <a:cs typeface="Gotham Bold"/>
                <a:sym typeface="Gotham Bold"/>
              </a:rPr>
              <a:t>City-Level Fare and Trip Summary Report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9DC0A3C-2155-9244-3CED-A5C03FB57766}"/>
              </a:ext>
            </a:extLst>
          </p:cNvPr>
          <p:cNvGrpSpPr/>
          <p:nvPr/>
        </p:nvGrpSpPr>
        <p:grpSpPr>
          <a:xfrm>
            <a:off x="2369339" y="3131367"/>
            <a:ext cx="13207668" cy="2894481"/>
            <a:chOff x="0" y="-1"/>
            <a:chExt cx="13685520" cy="3055519"/>
          </a:xfrm>
        </p:grpSpPr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108" name="Chart 107">
                  <a:extLst>
                    <a:ext uri="{FF2B5EF4-FFF2-40B4-BE49-F238E27FC236}">
                      <a16:creationId xmlns:a16="http://schemas.microsoft.com/office/drawing/2014/main" id="{63EAE99E-731D-4EDF-ACDE-BE971EC083C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81493754"/>
                    </p:ext>
                  </p:extLst>
                </p:nvPr>
              </p:nvGraphicFramePr>
              <p:xfrm>
                <a:off x="0" y="7620"/>
                <a:ext cx="2545080" cy="298704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 xmlns="">
            <p:pic>
              <p:nvPicPr>
                <p:cNvPr id="108" name="Chart 107">
                  <a:extLst>
                    <a:ext uri="{FF2B5EF4-FFF2-40B4-BE49-F238E27FC236}">
                      <a16:creationId xmlns:a16="http://schemas.microsoft.com/office/drawing/2014/main" id="{63EAE99E-731D-4EDF-ACDE-BE971EC083C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1240" y="3258676"/>
                  <a:ext cx="2545080" cy="2533801"/>
                </a:xfrm>
                <a:prstGeom prst="rect">
                  <a:avLst/>
                </a:prstGeom>
              </p:spPr>
            </p:pic>
          </mc:Fallback>
        </mc:AlternateContent>
        <p:graphicFrame>
          <p:nvGraphicFramePr>
            <p:cNvPr id="109" name="Chart 108">
              <a:extLst>
                <a:ext uri="{FF2B5EF4-FFF2-40B4-BE49-F238E27FC236}">
                  <a16:creationId xmlns:a16="http://schemas.microsoft.com/office/drawing/2014/main" id="{B35E2AFC-D473-F3A6-C7A6-2416018889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36134578"/>
                </p:ext>
              </p:extLst>
            </p:nvPr>
          </p:nvGraphicFramePr>
          <p:xfrm>
            <a:off x="2674620" y="0"/>
            <a:ext cx="4145280" cy="30251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10" name="Chart 109">
              <a:extLst>
                <a:ext uri="{FF2B5EF4-FFF2-40B4-BE49-F238E27FC236}">
                  <a16:creationId xmlns:a16="http://schemas.microsoft.com/office/drawing/2014/main" id="{ECB0B9CE-0F0A-F78E-1AD9-3E7C77C96F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41360420"/>
                </p:ext>
              </p:extLst>
            </p:nvPr>
          </p:nvGraphicFramePr>
          <p:xfrm>
            <a:off x="6949440" y="0"/>
            <a:ext cx="4831080" cy="30403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11" name="table">
              <a:extLst>
                <a:ext uri="{FF2B5EF4-FFF2-40B4-BE49-F238E27FC236}">
                  <a16:creationId xmlns:a16="http://schemas.microsoft.com/office/drawing/2014/main" id="{2DCC1578-42A9-2BD5-3340-1C4B05E1B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56720" y="-1"/>
              <a:ext cx="1828800" cy="3055519"/>
            </a:xfrm>
            <a:prstGeom prst="rect">
              <a:avLst/>
            </a:prstGeom>
          </p:spPr>
        </p:pic>
      </p:grpSp>
      <p:sp>
        <p:nvSpPr>
          <p:cNvPr id="115" name="TextBox 8">
            <a:extLst>
              <a:ext uri="{FF2B5EF4-FFF2-40B4-BE49-F238E27FC236}">
                <a16:creationId xmlns:a16="http://schemas.microsoft.com/office/drawing/2014/main" id="{3BBE95FD-3A7A-8C06-0297-F5E4484D17B9}"/>
              </a:ext>
            </a:extLst>
          </p:cNvPr>
          <p:cNvSpPr txBox="1"/>
          <p:nvPr/>
        </p:nvSpPr>
        <p:spPr>
          <a:xfrm>
            <a:off x="2454644" y="6146692"/>
            <a:ext cx="1351491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Highlights: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Highest contribution to total trip is the 18.05 % which is for Jaipur city.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Jaipur city is the top performing city, there is highest total trips, avg fare per km as well as avg fare per trip.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Mysore has the lowest total trips.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Avg fare per trip is the lowest for Surat city, avg fare per km is the lowest for Vadodara city.		</a:t>
            </a:r>
          </a:p>
          <a:p>
            <a:pPr algn="just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			</a:t>
            </a:r>
          </a:p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Suggestions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DM Sans"/>
                <a:sym typeface="Gotham Bold"/>
              </a:rPr>
              <a:t>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For Mysore city - avg fare is good, need to focus on trips count increment.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For Surat &amp; Vadodara city - avg fare is the lowest, need plans to improve this.	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7D0A44-387B-D5BE-BB25-AE516324E265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11FE4AE8-3F72-2E6C-6FE6-971DB51A079E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16E666-9A8E-6883-EF31-F046D7B3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9DAF4C0-E32A-ACC2-E412-1A4C948023B1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363B0AC0-1CCC-0362-3EB9-00B9C5DEF39C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8" name="Picture 7">
            <a:hlinkClick r:id="rId16"/>
            <a:extLst>
              <a:ext uri="{FF2B5EF4-FFF2-40B4-BE49-F238E27FC236}">
                <a16:creationId xmlns:a16="http://schemas.microsoft.com/office/drawing/2014/main" id="{1AA4FF2D-495E-BC55-CCE6-42AD239096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14372-ABD3-3203-7341-98757891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6">
            <a:extLst>
              <a:ext uri="{FF2B5EF4-FFF2-40B4-BE49-F238E27FC236}">
                <a16:creationId xmlns:a16="http://schemas.microsoft.com/office/drawing/2014/main" id="{8899B999-5A52-7692-3366-B9E6BDEE9474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C64C8D7B-C957-C186-D9FE-61E30C96F51A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DEB0F6-EAC8-376A-D14E-2FF1F054D03C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66AF34-F096-4003-3EF8-FD23C3C39DA0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81899D7-4293-5A9E-49EA-E19CD77C4453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FE90FC2-1DFC-AF9D-EB0B-37E32482CD04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44E0C15-07F6-5157-8E37-2DBAD5E5DF94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D4CE2D6D-3CB1-ACB5-848D-0229771193F4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id="78" name="TextBox 6">
              <a:extLst>
                <a:ext uri="{FF2B5EF4-FFF2-40B4-BE49-F238E27FC236}">
                  <a16:creationId xmlns:a16="http://schemas.microsoft.com/office/drawing/2014/main" id="{D81090A5-E4A0-512A-6C00-D7C09FF3F424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4E0FE268-02E0-E5AD-3792-3081AE9F6FD5}"/>
              </a:ext>
            </a:extLst>
          </p:cNvPr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3B0139C0-3136-DB11-3904-FCEC0AB424D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87" name="TextBox 15">
              <a:extLst>
                <a:ext uri="{FF2B5EF4-FFF2-40B4-BE49-F238E27FC236}">
                  <a16:creationId xmlns:a16="http://schemas.microsoft.com/office/drawing/2014/main" id="{6A4E029F-0518-58B2-7468-C3644613017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88" name="Group 16">
            <a:extLst>
              <a:ext uri="{FF2B5EF4-FFF2-40B4-BE49-F238E27FC236}">
                <a16:creationId xmlns:a16="http://schemas.microsoft.com/office/drawing/2014/main" id="{C3894990-B0EB-F940-E8E9-E253EFBCCEF2}"/>
              </a:ext>
            </a:extLst>
          </p:cNvPr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02DE4829-B0F7-5537-8EB5-05A74957D89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0" name="TextBox 18">
              <a:extLst>
                <a:ext uri="{FF2B5EF4-FFF2-40B4-BE49-F238E27FC236}">
                  <a16:creationId xmlns:a16="http://schemas.microsoft.com/office/drawing/2014/main" id="{489D86B0-7D2C-F4C7-7867-0238DFF6DED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91" name="Group 19">
            <a:extLst>
              <a:ext uri="{FF2B5EF4-FFF2-40B4-BE49-F238E27FC236}">
                <a16:creationId xmlns:a16="http://schemas.microsoft.com/office/drawing/2014/main" id="{D983E184-A928-6AC2-B317-CBD0B961A1FD}"/>
              </a:ext>
            </a:extLst>
          </p:cNvPr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CF2A82EB-D5B8-F4A6-783A-64F638E4C12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3" name="TextBox 21">
              <a:extLst>
                <a:ext uri="{FF2B5EF4-FFF2-40B4-BE49-F238E27FC236}">
                  <a16:creationId xmlns:a16="http://schemas.microsoft.com/office/drawing/2014/main" id="{2E5EFFFA-B0F5-7B36-A8B0-2B95C436DBD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94" name="Group 22">
            <a:extLst>
              <a:ext uri="{FF2B5EF4-FFF2-40B4-BE49-F238E27FC236}">
                <a16:creationId xmlns:a16="http://schemas.microsoft.com/office/drawing/2014/main" id="{6209D6D0-0740-7172-8A47-B8A4A3EEF0DE}"/>
              </a:ext>
            </a:extLst>
          </p:cNvPr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7A7412B4-0B3F-9BFA-625A-38234C6C4B7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6" name="TextBox 24">
              <a:extLst>
                <a:ext uri="{FF2B5EF4-FFF2-40B4-BE49-F238E27FC236}">
                  <a16:creationId xmlns:a16="http://schemas.microsoft.com/office/drawing/2014/main" id="{1DEFDE39-981D-2EF6-0AF4-60B6165A7E4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97" name="Group 25">
            <a:extLst>
              <a:ext uri="{FF2B5EF4-FFF2-40B4-BE49-F238E27FC236}">
                <a16:creationId xmlns:a16="http://schemas.microsoft.com/office/drawing/2014/main" id="{0CC96AF9-8D91-A799-1E43-102C14F0724D}"/>
              </a:ext>
            </a:extLst>
          </p:cNvPr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4BB9FC3C-A73C-2F0B-2C92-32465F3D298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8EE033F0-AB67-4E6F-F8C0-C5295216DF5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0" name="Group 41">
            <a:extLst>
              <a:ext uri="{FF2B5EF4-FFF2-40B4-BE49-F238E27FC236}">
                <a16:creationId xmlns:a16="http://schemas.microsoft.com/office/drawing/2014/main" id="{BABCF483-726F-CD10-A9E0-32805F42C1FE}"/>
              </a:ext>
            </a:extLst>
          </p:cNvPr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FC1AED13-29EC-B957-C164-155D1670D4A3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2" name="TextBox 43">
              <a:extLst>
                <a:ext uri="{FF2B5EF4-FFF2-40B4-BE49-F238E27FC236}">
                  <a16:creationId xmlns:a16="http://schemas.microsoft.com/office/drawing/2014/main" id="{4CCAD4BC-B005-4E98-0498-33978F62E99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B3F6CB92-2DAF-1315-11BF-B28C1561E96B}"/>
              </a:ext>
            </a:extLst>
          </p:cNvPr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B03923DE-D709-B1CA-2799-CD881FBE5280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05" name="TextBox 46">
              <a:extLst>
                <a:ext uri="{FF2B5EF4-FFF2-40B4-BE49-F238E27FC236}">
                  <a16:creationId xmlns:a16="http://schemas.microsoft.com/office/drawing/2014/main" id="{82DF237A-03BA-2983-25E2-BC107205C6C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A0CDF438-B45B-2FE0-3505-E8B06690CA9F}"/>
              </a:ext>
            </a:extLst>
          </p:cNvPr>
          <p:cNvSpPr txBox="1"/>
          <p:nvPr/>
        </p:nvSpPr>
        <p:spPr>
          <a:xfrm>
            <a:off x="2268584" y="733453"/>
            <a:ext cx="13514910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Business Request - 2: </a:t>
            </a:r>
          </a:p>
          <a:p>
            <a:pPr algn="just">
              <a:spcBef>
                <a:spcPct val="0"/>
              </a:spcBef>
            </a:pPr>
            <a:r>
              <a:rPr lang="en-US" sz="4800" b="1" dirty="0">
                <a:solidFill>
                  <a:srgbClr val="191919"/>
                </a:solidFill>
                <a:latin typeface="Baskerville Old Face" panose="02020602080505020303" pitchFamily="18" charset="0"/>
                <a:ea typeface="Gotham Bold"/>
                <a:cs typeface="Gotham Bold"/>
                <a:sym typeface="Gotham Bold"/>
              </a:rPr>
              <a:t>Monthly City-Level Trips Target Performance</a:t>
            </a:r>
          </a:p>
        </p:txBody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DEFC152C-07FD-359B-7AE6-6F0E5FFD8FB6}"/>
              </a:ext>
            </a:extLst>
          </p:cNvPr>
          <p:cNvSpPr txBox="1"/>
          <p:nvPr/>
        </p:nvSpPr>
        <p:spPr>
          <a:xfrm>
            <a:off x="2454644" y="6146692"/>
            <a:ext cx="13514910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Highlights: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Mysore city exceeded the target to 127.38%.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Vadodara city is the worst performing city, missed all the target; achievement rate is -87.29%.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Apart from Vadodara city, Lucknow city also missed all the target for each month.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June month is the worst performing month ; out of 10, 7 cities missed the target.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Kochi &amp; Vadodara city doing worst in the June month.		</a:t>
            </a:r>
          </a:p>
          <a:p>
            <a:pPr algn="just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			</a:t>
            </a:r>
          </a:p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Suggestions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DM Sans"/>
                <a:sym typeface="Gotham Bold"/>
              </a:rPr>
              <a:t>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For Mysore city - able to achieve target, need to set new targets.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For Vadodara &amp; Lucknow city - need immediate attention, not even a single target met.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Need to identify reason for the June month lowest performance, and take action accordingly.	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44B8ED-0214-430F-10DC-5D5AF85467A4}"/>
              </a:ext>
            </a:extLst>
          </p:cNvPr>
          <p:cNvGrpSpPr/>
          <p:nvPr/>
        </p:nvGrpSpPr>
        <p:grpSpPr>
          <a:xfrm>
            <a:off x="2302997" y="2893124"/>
            <a:ext cx="13274010" cy="3136576"/>
            <a:chOff x="0" y="-472"/>
            <a:chExt cx="12959633" cy="3044662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A12848D-CA36-46E6-B0C1-CA24C04F4E0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1661512"/>
                </p:ext>
              </p:extLst>
            </p:nvPr>
          </p:nvGraphicFramePr>
          <p:xfrm>
            <a:off x="4191000" y="15240"/>
            <a:ext cx="4343896" cy="30289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7" name="table">
              <a:extLst>
                <a:ext uri="{FF2B5EF4-FFF2-40B4-BE49-F238E27FC236}">
                  <a16:creationId xmlns:a16="http://schemas.microsoft.com/office/drawing/2014/main" id="{DBFA5ECE-60EC-27C5-BF2F-3D842310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79510" y="-472"/>
              <a:ext cx="1783617" cy="3044662"/>
            </a:xfrm>
            <a:prstGeom prst="rect">
              <a:avLst/>
            </a:prstGeom>
          </p:spPr>
        </p:pic>
        <p:pic>
          <p:nvPicPr>
            <p:cNvPr id="8" name="table">
              <a:extLst>
                <a:ext uri="{FF2B5EF4-FFF2-40B4-BE49-F238E27FC236}">
                  <a16:creationId xmlns:a16="http://schemas.microsoft.com/office/drawing/2014/main" id="{821E0E73-7040-B7DE-A48A-6992D8998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15146" y="-472"/>
              <a:ext cx="1144487" cy="3044662"/>
            </a:xfrm>
            <a:prstGeom prst="rect">
              <a:avLst/>
            </a:prstGeom>
          </p:spPr>
        </p:pic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20593A56-2003-99D0-B933-64F351D2E1C2}"/>
                </a:ext>
              </a:extLst>
            </p:cNvPr>
            <p:cNvGraphicFramePr/>
            <p:nvPr/>
          </p:nvGraphicFramePr>
          <p:xfrm>
            <a:off x="0" y="0"/>
            <a:ext cx="4122420" cy="30289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0" name="table">
              <a:extLst>
                <a:ext uri="{FF2B5EF4-FFF2-40B4-BE49-F238E27FC236}">
                  <a16:creationId xmlns:a16="http://schemas.microsoft.com/office/drawing/2014/main" id="{B02F3C57-3AD5-D416-6502-1750E6DB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49227" y="7148"/>
              <a:ext cx="1300554" cy="30370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1366FE-D039-3007-B658-1311A01F1E6A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590043C4-9A41-4DF6-1B6F-B769D029D196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FC144D-288E-E0C7-ADF5-0688143D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DB1EB27A-99D3-FC56-D207-4C18E529ED24}"/>
              </a:ext>
            </a:extLst>
          </p:cNvPr>
          <p:cNvGrpSpPr/>
          <p:nvPr/>
        </p:nvGrpSpPr>
        <p:grpSpPr>
          <a:xfrm>
            <a:off x="946593" y="3305571"/>
            <a:ext cx="508158" cy="543805"/>
            <a:chOff x="0" y="0"/>
            <a:chExt cx="812800" cy="869819"/>
          </a:xfrm>
        </p:grpSpPr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6ADF2369-7A44-D080-04F7-5402AB1F04A1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ED6A7534-E26F-4E82-9471-E94712AA99BE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1E85C285-E343-3786-6A82-9828AD371B56}"/>
              </a:ext>
            </a:extLst>
          </p:cNvPr>
          <p:cNvGrpSpPr/>
          <p:nvPr/>
        </p:nvGrpSpPr>
        <p:grpSpPr>
          <a:xfrm>
            <a:off x="709357" y="3983373"/>
            <a:ext cx="992463" cy="992463"/>
            <a:chOff x="0" y="0"/>
            <a:chExt cx="812800" cy="8128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6F76F365-D358-D60C-A244-85B5341D94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DCBE2403-FFD9-7CC8-28F7-986176AB97B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208EC81A-ECB3-47AE-59B4-80DCBCB09F17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FFF6E8B1-F8F8-216C-B9DB-8773C68BD6B2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24" name="Picture 23">
            <a:hlinkClick r:id="rId16"/>
            <a:extLst>
              <a:ext uri="{FF2B5EF4-FFF2-40B4-BE49-F238E27FC236}">
                <a16:creationId xmlns:a16="http://schemas.microsoft.com/office/drawing/2014/main" id="{28363FDF-49DD-1C89-6AFC-94AC0DBE91B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3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5C7F-B288-44AD-A420-40C2EF0C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6">
            <a:extLst>
              <a:ext uri="{FF2B5EF4-FFF2-40B4-BE49-F238E27FC236}">
                <a16:creationId xmlns:a16="http://schemas.microsoft.com/office/drawing/2014/main" id="{9A00A732-058F-124B-6BD6-E500EE238F2B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141691-E708-EB1F-05F9-37A6D11CF348}"/>
              </a:ext>
            </a:extLst>
          </p:cNvPr>
          <p:cNvGrpSpPr/>
          <p:nvPr/>
        </p:nvGrpSpPr>
        <p:grpSpPr>
          <a:xfrm>
            <a:off x="2294583" y="2835361"/>
            <a:ext cx="13282424" cy="3025160"/>
            <a:chOff x="0" y="19"/>
            <a:chExt cx="7177491" cy="3032760"/>
          </a:xfrm>
        </p:grpSpPr>
        <p:graphicFrame>
          <p:nvGraphicFramePr>
            <p:cNvPr id="47" name="Chart 46">
              <a:extLst>
                <a:ext uri="{FF2B5EF4-FFF2-40B4-BE49-F238E27FC236}">
                  <a16:creationId xmlns:a16="http://schemas.microsoft.com/office/drawing/2014/main" id="{8015C5D6-4252-48A5-FC9E-024A7B7F253F}"/>
                </a:ext>
              </a:extLst>
            </p:cNvPr>
            <p:cNvGraphicFramePr/>
            <p:nvPr/>
          </p:nvGraphicFramePr>
          <p:xfrm>
            <a:off x="0" y="19"/>
            <a:ext cx="5245885" cy="30327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48" name="table">
              <a:extLst>
                <a:ext uri="{FF2B5EF4-FFF2-40B4-BE49-F238E27FC236}">
                  <a16:creationId xmlns:a16="http://schemas.microsoft.com/office/drawing/2014/main" id="{60A022C6-FE0D-35EF-F3CE-B550BD97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634" y="3819"/>
              <a:ext cx="1655857" cy="3025159"/>
            </a:xfrm>
            <a:prstGeom prst="rect">
              <a:avLst/>
            </a:prstGeom>
          </p:spPr>
        </p:pic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6AB7CCCA-543B-289C-AF2F-CCBEE393E1F0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D8740D-CBF2-698F-C88D-368261F9BD20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02F2E0-A4AC-9EF1-3A3F-B41D77EA7852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0CFAC520-8D41-33DF-79A9-61577FDC719C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D27736D-190C-BD0C-38B9-8AA2344F7C0B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6" name="TextBox 8">
            <a:extLst>
              <a:ext uri="{FF2B5EF4-FFF2-40B4-BE49-F238E27FC236}">
                <a16:creationId xmlns:a16="http://schemas.microsoft.com/office/drawing/2014/main" id="{9FB94A2A-9E00-4554-1ADF-077084CD57C1}"/>
              </a:ext>
            </a:extLst>
          </p:cNvPr>
          <p:cNvSpPr txBox="1"/>
          <p:nvPr/>
        </p:nvSpPr>
        <p:spPr>
          <a:xfrm>
            <a:off x="2268584" y="733453"/>
            <a:ext cx="13514910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Business Request - 3: </a:t>
            </a:r>
          </a:p>
          <a:p>
            <a:pPr algn="just">
              <a:spcBef>
                <a:spcPct val="0"/>
              </a:spcBef>
            </a:pPr>
            <a:r>
              <a:rPr lang="en-US" sz="4800" b="1" dirty="0">
                <a:solidFill>
                  <a:srgbClr val="191919"/>
                </a:solidFill>
                <a:latin typeface="Baskerville Old Face" panose="02020602080505020303" pitchFamily="18" charset="0"/>
                <a:ea typeface="Gotham Bold"/>
                <a:cs typeface="Gotham Bold"/>
                <a:sym typeface="Gotham Bold"/>
              </a:rPr>
              <a:t>City-Level Repeat Passenger Trip Frequency</a:t>
            </a:r>
          </a:p>
        </p:txBody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ECDF4A7E-316A-F405-54F6-1D68B2371F63}"/>
              </a:ext>
            </a:extLst>
          </p:cNvPr>
          <p:cNvSpPr txBox="1"/>
          <p:nvPr/>
        </p:nvSpPr>
        <p:spPr>
          <a:xfrm>
            <a:off x="2454644" y="6146692"/>
            <a:ext cx="1351491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Highlights: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Highest repeat passengers trip frequency is the 2-Trips i.e. 51.25%.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Avg repeat passenger trip frequency is 6-Trips i.e. 20.18%.		</a:t>
            </a:r>
          </a:p>
          <a:p>
            <a:pPr algn="just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			</a:t>
            </a:r>
          </a:p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Suggestions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DM Sans"/>
                <a:sym typeface="Gotham Bold"/>
              </a:rPr>
              <a:t>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2-Trips RPR% is good, now need to focus on increasing RPR% for 3-Trips &amp; 4-Trips.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6FB440-D621-8FB5-EB76-C7287C525B35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0D0CA2EE-3B65-4E7F-AFD3-9717E4242604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E8E6617-3DF0-A694-27ED-50838D6E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91C963EC-FB59-80BA-1946-78B977B9676A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B023B65-EE38-B5A5-270E-F94FBEB97997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98ECE725-B8D5-8674-1984-DBE90A9C3EE1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6253D634-086E-E055-E471-6E80CEDE8AA6}"/>
              </a:ext>
            </a:extLst>
          </p:cNvPr>
          <p:cNvGrpSpPr/>
          <p:nvPr/>
        </p:nvGrpSpPr>
        <p:grpSpPr>
          <a:xfrm>
            <a:off x="709357" y="4655766"/>
            <a:ext cx="992463" cy="992463"/>
            <a:chOff x="0" y="0"/>
            <a:chExt cx="812800" cy="8128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C0D4BDD-7418-7D62-6D7C-801E541001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5457B7C5-0B7B-E59F-6D66-43D0F1422B3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8CFD0F46-66EA-71A3-9E67-79B2DA22945E}"/>
              </a:ext>
            </a:extLst>
          </p:cNvPr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5DAEB5B-7F02-01DF-D8D0-CEB6E4188FFC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CC51D811-9989-9F9A-D8A7-C783225EBCF6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82715859-1EF0-8CF1-DA5B-631A77865693}"/>
              </a:ext>
            </a:extLst>
          </p:cNvPr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4554590-600A-73EB-C083-429E7AC259DA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8B519ACB-ECD1-DB32-E955-C3D3BE11BA6C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65AA7E28-7FB3-3739-EB9C-221066372571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639421E-18F1-2030-B97F-4DBA6630891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7D16E842-0836-4E44-06BE-C1008C52526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FC4C8E2F-D8F6-E6D7-2E6A-2F0C9F2FF356}"/>
              </a:ext>
            </a:extLst>
          </p:cNvPr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98FC7517-E054-FCD8-23FE-29BFA9395CA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8845ADB3-A6DD-A1CB-BB55-F5E23BF5B3A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34" name="Group 20">
            <a:extLst>
              <a:ext uri="{FF2B5EF4-FFF2-40B4-BE49-F238E27FC236}">
                <a16:creationId xmlns:a16="http://schemas.microsoft.com/office/drawing/2014/main" id="{FF12D7D7-F30A-98F8-288C-9605C2C474C1}"/>
              </a:ext>
            </a:extLst>
          </p:cNvPr>
          <p:cNvGrpSpPr/>
          <p:nvPr/>
        </p:nvGrpSpPr>
        <p:grpSpPr>
          <a:xfrm>
            <a:off x="951509" y="6430348"/>
            <a:ext cx="508158" cy="543805"/>
            <a:chOff x="0" y="0"/>
            <a:chExt cx="812800" cy="869819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F21B9698-F68F-3C66-3221-FF75390791ED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8AD1EACD-DEC0-6546-6B2A-DFE9DFF51F9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59371D86-0C36-BF01-AF13-CE93E8066A87}"/>
              </a:ext>
            </a:extLst>
          </p:cNvPr>
          <p:cNvGrpSpPr/>
          <p:nvPr/>
        </p:nvGrpSpPr>
        <p:grpSpPr>
          <a:xfrm>
            <a:off x="951509" y="5764584"/>
            <a:ext cx="508158" cy="543805"/>
            <a:chOff x="0" y="0"/>
            <a:chExt cx="812800" cy="86981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FE0B3CFB-3641-474E-207B-951D9133CF24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D9E5DD19-9A08-EE25-AF2C-2199AB74713F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40" name="Group 26">
            <a:extLst>
              <a:ext uri="{FF2B5EF4-FFF2-40B4-BE49-F238E27FC236}">
                <a16:creationId xmlns:a16="http://schemas.microsoft.com/office/drawing/2014/main" id="{7E44894D-EAF4-0055-42B7-DCC63DBF3077}"/>
              </a:ext>
            </a:extLst>
          </p:cNvPr>
          <p:cNvGrpSpPr/>
          <p:nvPr/>
        </p:nvGrpSpPr>
        <p:grpSpPr>
          <a:xfrm>
            <a:off x="951509" y="7088453"/>
            <a:ext cx="508158" cy="543805"/>
            <a:chOff x="0" y="0"/>
            <a:chExt cx="812800" cy="869819"/>
          </a:xfrm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E7A5631B-84C2-0D65-BE76-9046142153C7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300FA7A3-2448-7A5C-0E90-FBEAEA2BA953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07A4D7B1-3C54-A169-22F5-2F84DC3A0F16}"/>
              </a:ext>
            </a:extLst>
          </p:cNvPr>
          <p:cNvGrpSpPr/>
          <p:nvPr/>
        </p:nvGrpSpPr>
        <p:grpSpPr>
          <a:xfrm>
            <a:off x="951509" y="7756083"/>
            <a:ext cx="508158" cy="543805"/>
            <a:chOff x="0" y="0"/>
            <a:chExt cx="812800" cy="869819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1B9C8B35-FC9E-BAB5-1F23-E10B88288E6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464E4E0D-3692-F696-287E-65E206DA6D6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58D8638-D087-98CC-F3CD-ABF4D58683FC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717AE52-22B7-81FB-0AA0-727CD596D7E6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9EE07612-EEBD-5664-E00C-39987F893A3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6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26B6-711F-8B65-4D01-25BCF6DC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6">
            <a:extLst>
              <a:ext uri="{FF2B5EF4-FFF2-40B4-BE49-F238E27FC236}">
                <a16:creationId xmlns:a16="http://schemas.microsoft.com/office/drawing/2014/main" id="{E551557B-C410-CA58-B912-3604B1D4D381}"/>
              </a:ext>
            </a:extLst>
          </p:cNvPr>
          <p:cNvSpPr/>
          <p:nvPr/>
        </p:nvSpPr>
        <p:spPr>
          <a:xfrm>
            <a:off x="17170670" y="-178579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14350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2D998C-F643-8976-22B4-C4CEC40AFD2B}"/>
              </a:ext>
            </a:extLst>
          </p:cNvPr>
          <p:cNvGrpSpPr/>
          <p:nvPr/>
        </p:nvGrpSpPr>
        <p:grpSpPr>
          <a:xfrm>
            <a:off x="2249089" y="2781300"/>
            <a:ext cx="13327918" cy="3247192"/>
            <a:chOff x="0" y="0"/>
            <a:chExt cx="6537960" cy="2514600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A3DB01CF-552A-B282-F089-AA84966025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7671691"/>
                </p:ext>
              </p:extLst>
            </p:nvPr>
          </p:nvGraphicFramePr>
          <p:xfrm>
            <a:off x="0" y="0"/>
            <a:ext cx="486918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7" name="table">
              <a:extLst>
                <a:ext uri="{FF2B5EF4-FFF2-40B4-BE49-F238E27FC236}">
                  <a16:creationId xmlns:a16="http://schemas.microsoft.com/office/drawing/2014/main" id="{E4511CB4-4373-762C-042E-30A4BA280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6340" y="7621"/>
              <a:ext cx="1531620" cy="2491739"/>
            </a:xfrm>
            <a:prstGeom prst="rect">
              <a:avLst/>
            </a:prstGeom>
          </p:spPr>
        </p:pic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6FF17F5E-E51A-0C98-EB5D-A93692D054CE}"/>
              </a:ext>
            </a:extLst>
          </p:cNvPr>
          <p:cNvGrpSpPr/>
          <p:nvPr/>
        </p:nvGrpSpPr>
        <p:grpSpPr>
          <a:xfrm rot="18900000">
            <a:off x="13363353" y="8246336"/>
            <a:ext cx="7415398" cy="3565095"/>
            <a:chOff x="0" y="0"/>
            <a:chExt cx="660400" cy="317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52D20C-81BD-C9C7-6BDD-FE07DA0C0805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0C33C9-8224-8080-8D0C-B623A14F4EBA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175BD61-603D-E87D-7A09-84D49B940D34}"/>
              </a:ext>
            </a:extLst>
          </p:cNvPr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2AAFE37-9787-544C-B287-62C501821FC3}"/>
              </a:ext>
            </a:extLst>
          </p:cNvPr>
          <p:cNvSpPr/>
          <p:nvPr/>
        </p:nvSpPr>
        <p:spPr>
          <a:xfrm rot="16200000">
            <a:off x="15577007" y="828381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5" name="TextBox 8">
            <a:extLst>
              <a:ext uri="{FF2B5EF4-FFF2-40B4-BE49-F238E27FC236}">
                <a16:creationId xmlns:a16="http://schemas.microsoft.com/office/drawing/2014/main" id="{44EA49D9-AEA4-A9FE-8126-EF1644B140B8}"/>
              </a:ext>
            </a:extLst>
          </p:cNvPr>
          <p:cNvSpPr txBox="1"/>
          <p:nvPr/>
        </p:nvSpPr>
        <p:spPr>
          <a:xfrm>
            <a:off x="2454644" y="6146692"/>
            <a:ext cx="13514910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rgbClr val="C00000"/>
                </a:solidFill>
                <a:latin typeface="Century Schoolbook" panose="02040604050505020304" pitchFamily="18" charset="0"/>
                <a:sym typeface="Gotham Bold"/>
              </a:rPr>
              <a:t>Highlights:	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Among the top 3 cities by new passengers, Jaipur have the highest new passengers' number i.e. 45,856.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Among the bottom 3 cities by new passengers, Coimbatore have the lowest new passengers' number i.e. 8,514.	</a:t>
            </a:r>
          </a:p>
          <a:p>
            <a:pPr algn="just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			</a:t>
            </a:r>
          </a:p>
          <a:p>
            <a:pPr algn="just">
              <a:spcBef>
                <a:spcPct val="0"/>
              </a:spcBef>
            </a:pP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  <a:sym typeface="Gotham Bold"/>
              </a:rPr>
              <a:t>Suggestions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  <a:latin typeface="DM Sans"/>
                <a:sym typeface="Gotham Bold"/>
              </a:rPr>
              <a:t>:		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DM Sans"/>
                <a:sym typeface="Gotham Bold"/>
              </a:rPr>
              <a:t>Need to focus on bottom 3 cities by new passengers, to acquire new passengers.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718971-7B80-728A-6608-20F320CFA612}"/>
              </a:ext>
            </a:extLst>
          </p:cNvPr>
          <p:cNvGrpSpPr/>
          <p:nvPr/>
        </p:nvGrpSpPr>
        <p:grpSpPr>
          <a:xfrm>
            <a:off x="13716151" y="-72773"/>
            <a:ext cx="3484832" cy="3484832"/>
            <a:chOff x="13716151" y="-72773"/>
            <a:chExt cx="3484832" cy="34848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0891E29A-197F-C017-B8ED-5535707FFCE2}"/>
                </a:ext>
              </a:extLst>
            </p:cNvPr>
            <p:cNvSpPr/>
            <p:nvPr/>
          </p:nvSpPr>
          <p:spPr>
            <a:xfrm>
              <a:off x="13716151" y="-72773"/>
              <a:ext cx="3484832" cy="3484832"/>
            </a:xfrm>
            <a:custGeom>
              <a:avLst/>
              <a:gdLst/>
              <a:ahLst/>
              <a:cxnLst/>
              <a:rect l="l" t="t" r="r" b="b"/>
              <a:pathLst>
                <a:path w="3484832" h="3484832">
                  <a:moveTo>
                    <a:pt x="0" y="0"/>
                  </a:moveTo>
                  <a:lnTo>
                    <a:pt x="3484832" y="0"/>
                  </a:lnTo>
                  <a:lnTo>
                    <a:pt x="3484832" y="3484833"/>
                  </a:lnTo>
                  <a:lnTo>
                    <a:pt x="0" y="348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  <a:bevelB w="114300" prst="artDeco"/>
            </a:sp3d>
          </p:spPr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786888-AB9E-555F-6CD2-0A50921BD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7223" y="841915"/>
              <a:ext cx="2142688" cy="1659272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 contourW="12700">
              <a:bevelT prst="artDeco"/>
              <a:bevelB prst="slope"/>
              <a:contourClr>
                <a:schemeClr val="accent1">
                  <a:lumMod val="60000"/>
                  <a:lumOff val="40000"/>
                </a:schemeClr>
              </a:contourClr>
            </a:sp3d>
          </p:spPr>
        </p:pic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D0D9B644-A294-881C-5699-AA5D2B55E666}"/>
              </a:ext>
            </a:extLst>
          </p:cNvPr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C82F4466-27D8-9C46-870A-20D19F03D6EA}"/>
                </a:ext>
              </a:extLst>
            </p:cNvPr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23D9D2C3-C039-BA33-74EA-EA53654A74C3}"/>
                </a:ext>
              </a:extLst>
            </p:cNvPr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DFFD2433-8D95-57E3-3BB3-A48A02956F7D}"/>
              </a:ext>
            </a:extLst>
          </p:cNvPr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ABF7CF7-9EEC-B7BE-60B7-F1BFDBF5231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E95BFDCB-7614-650A-3A02-A20E9870490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22D88209-BF30-FCC1-FCD9-4A9B850A8D2B}"/>
              </a:ext>
            </a:extLst>
          </p:cNvPr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F949DC6-C505-56F0-10F6-D76A61D6B05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F86060CD-FE55-AFE7-15AB-89B164131E01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A9DA4FF8-BAFC-872F-080A-91FA3EABFFA8}"/>
              </a:ext>
            </a:extLst>
          </p:cNvPr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CDF2DE71-8FF2-62CE-6483-4FDF96BA4BB5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87A874F8-D7EB-1F5A-FB0B-55CA1FCC21B8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894A005C-19BC-3F03-62CC-ED79DBC15B40}"/>
              </a:ext>
            </a:extLst>
          </p:cNvPr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52895B70-C52A-4804-10C1-EDAAEBAEC8DF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43C2B88E-27A7-05FE-7A25-0770B1E67649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34" name="Group 20">
            <a:extLst>
              <a:ext uri="{FF2B5EF4-FFF2-40B4-BE49-F238E27FC236}">
                <a16:creationId xmlns:a16="http://schemas.microsoft.com/office/drawing/2014/main" id="{3A8E6001-2DD9-5307-C6E6-BECD8B4E5D70}"/>
              </a:ext>
            </a:extLst>
          </p:cNvPr>
          <p:cNvGrpSpPr/>
          <p:nvPr/>
        </p:nvGrpSpPr>
        <p:grpSpPr>
          <a:xfrm>
            <a:off x="951509" y="6430348"/>
            <a:ext cx="508158" cy="543805"/>
            <a:chOff x="0" y="0"/>
            <a:chExt cx="812800" cy="869819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685F489B-1DA2-25BC-B46E-B58A1CE1137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E1083CAE-471A-0B5C-3D89-84A975D3635A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40" name="Group 26">
            <a:extLst>
              <a:ext uri="{FF2B5EF4-FFF2-40B4-BE49-F238E27FC236}">
                <a16:creationId xmlns:a16="http://schemas.microsoft.com/office/drawing/2014/main" id="{9573F2FB-2986-A3A3-2E38-C0857163B8E5}"/>
              </a:ext>
            </a:extLst>
          </p:cNvPr>
          <p:cNvGrpSpPr/>
          <p:nvPr/>
        </p:nvGrpSpPr>
        <p:grpSpPr>
          <a:xfrm>
            <a:off x="951509" y="7088453"/>
            <a:ext cx="508158" cy="543805"/>
            <a:chOff x="0" y="0"/>
            <a:chExt cx="812800" cy="869819"/>
          </a:xfrm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E7F0A3B7-8317-647A-8F55-C144AE7F4A2E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52A6FA3D-C948-A35F-51BF-8FCAACD20D82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2431E361-004C-95FF-77AF-05DC9632751A}"/>
              </a:ext>
            </a:extLst>
          </p:cNvPr>
          <p:cNvGrpSpPr/>
          <p:nvPr/>
        </p:nvGrpSpPr>
        <p:grpSpPr>
          <a:xfrm>
            <a:off x="951509" y="7756083"/>
            <a:ext cx="508158" cy="543805"/>
            <a:chOff x="0" y="0"/>
            <a:chExt cx="812800" cy="869819"/>
          </a:xfrm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EFB2E3A-0F85-1C1B-F58B-355F033E5752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23DBEDBD-D816-29E5-FC66-7CE166D02AC0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106" name="TextBox 8">
            <a:extLst>
              <a:ext uri="{FF2B5EF4-FFF2-40B4-BE49-F238E27FC236}">
                <a16:creationId xmlns:a16="http://schemas.microsoft.com/office/drawing/2014/main" id="{BA616EF5-EC9B-5924-96E8-0378FC38E435}"/>
              </a:ext>
            </a:extLst>
          </p:cNvPr>
          <p:cNvSpPr txBox="1"/>
          <p:nvPr/>
        </p:nvSpPr>
        <p:spPr>
          <a:xfrm>
            <a:off x="2268584" y="733453"/>
            <a:ext cx="13514910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6600" b="1" u="sng" dirty="0">
                <a:solidFill>
                  <a:srgbClr val="191919"/>
                </a:solidFill>
                <a:latin typeface="Perpetua" panose="02020502060401020303" pitchFamily="18" charset="0"/>
                <a:ea typeface="Microsoft Himalaya" panose="01010100010101010101" pitchFamily="2" charset="0"/>
                <a:cs typeface="Microsoft Himalaya" panose="01010100010101010101" pitchFamily="2" charset="0"/>
                <a:sym typeface="Gotham Bold"/>
              </a:rPr>
              <a:t>Business Request - 4: </a:t>
            </a:r>
          </a:p>
          <a:p>
            <a:pPr algn="just">
              <a:spcBef>
                <a:spcPct val="0"/>
              </a:spcBef>
            </a:pPr>
            <a:r>
              <a:rPr lang="en-US" sz="4800" b="1" dirty="0">
                <a:solidFill>
                  <a:srgbClr val="191919"/>
                </a:solidFill>
                <a:latin typeface="Baskerville Old Face" panose="02020602080505020303" pitchFamily="18" charset="0"/>
                <a:ea typeface="Gotham Bold"/>
                <a:cs typeface="Gotham Bold"/>
                <a:sym typeface="Gotham Bold"/>
              </a:rPr>
              <a:t>Cities with Highest/Lowest Total New Passengers</a:t>
            </a:r>
          </a:p>
        </p:txBody>
      </p:sp>
      <p:grpSp>
        <p:nvGrpSpPr>
          <p:cNvPr id="76" name="Group 16">
            <a:extLst>
              <a:ext uri="{FF2B5EF4-FFF2-40B4-BE49-F238E27FC236}">
                <a16:creationId xmlns:a16="http://schemas.microsoft.com/office/drawing/2014/main" id="{74DA1170-58EB-B124-BB2C-35DFD49F6546}"/>
              </a:ext>
            </a:extLst>
          </p:cNvPr>
          <p:cNvGrpSpPr/>
          <p:nvPr/>
        </p:nvGrpSpPr>
        <p:grpSpPr>
          <a:xfrm>
            <a:off x="951509" y="4653899"/>
            <a:ext cx="508158" cy="543805"/>
            <a:chOff x="0" y="0"/>
            <a:chExt cx="812800" cy="869819"/>
          </a:xfrm>
        </p:grpSpPr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74029203-E6D8-14DB-5145-25F8A35322E9}"/>
                </a:ext>
              </a:extLst>
            </p:cNvPr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8" name="TextBox 18">
              <a:extLst>
                <a:ext uri="{FF2B5EF4-FFF2-40B4-BE49-F238E27FC236}">
                  <a16:creationId xmlns:a16="http://schemas.microsoft.com/office/drawing/2014/main" id="{9AAE75D6-F705-D199-B97D-A8326D267D3D}"/>
                </a:ext>
              </a:extLst>
            </p:cNvPr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79" name="Group 14">
            <a:extLst>
              <a:ext uri="{FF2B5EF4-FFF2-40B4-BE49-F238E27FC236}">
                <a16:creationId xmlns:a16="http://schemas.microsoft.com/office/drawing/2014/main" id="{5D048C1C-0B66-F55D-1A43-FCAA28A18384}"/>
              </a:ext>
            </a:extLst>
          </p:cNvPr>
          <p:cNvGrpSpPr/>
          <p:nvPr/>
        </p:nvGrpSpPr>
        <p:grpSpPr>
          <a:xfrm>
            <a:off x="735588" y="5318634"/>
            <a:ext cx="992463" cy="992463"/>
            <a:chOff x="0" y="0"/>
            <a:chExt cx="812800" cy="812800"/>
          </a:xfrm>
        </p:grpSpPr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F75486B5-248A-AE55-EB95-8E1A769425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D6C4A861-B1BA-8BBF-CED1-62AE933AB41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F831F061-5371-C648-04A1-657B0EB62402}"/>
              </a:ext>
            </a:extLst>
          </p:cNvPr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B151C68-8991-3452-9A2F-2BE6C38B81B0}"/>
              </a:ext>
            </a:extLst>
          </p:cNvPr>
          <p:cNvSpPr txBox="1"/>
          <p:nvPr/>
        </p:nvSpPr>
        <p:spPr>
          <a:xfrm>
            <a:off x="2378151" y="9463090"/>
            <a:ext cx="676584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2"/>
              </a:lnSpc>
            </a:pPr>
            <a:r>
              <a:rPr lang="en-US" sz="2400" dirty="0">
                <a:latin typeface="Alice"/>
              </a:rPr>
              <a:t>https://www.youtube.com/@blink_analytix</a:t>
            </a:r>
          </a:p>
        </p:txBody>
      </p:sp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0A35DB8E-4740-DAA8-BF8B-A9B266C70C2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3" y="9463091"/>
            <a:ext cx="600846" cy="6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1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1862</Words>
  <Application>Microsoft Office PowerPoint</Application>
  <PresentationFormat>Custom</PresentationFormat>
  <Paragraphs>361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Arial</vt:lpstr>
      <vt:lpstr>Wingdings</vt:lpstr>
      <vt:lpstr>Californian FB</vt:lpstr>
      <vt:lpstr>Calibri</vt:lpstr>
      <vt:lpstr>Cardo</vt:lpstr>
      <vt:lpstr>Alice</vt:lpstr>
      <vt:lpstr>DM Sans</vt:lpstr>
      <vt:lpstr>Copperplate Gothic Bold</vt:lpstr>
      <vt:lpstr>Georgia</vt:lpstr>
      <vt:lpstr>Baskerville Old Face</vt:lpstr>
      <vt:lpstr>Century Schoolbook</vt:lpstr>
      <vt:lpstr>Perpetua</vt:lpstr>
      <vt:lpstr>Canva Sans 1 Bold</vt:lpstr>
      <vt:lpstr>Gotham</vt:lpstr>
      <vt:lpstr>Codec Pro ExtraBold</vt:lpstr>
      <vt:lpstr>Canva Sans 1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Vkas Rajpurohit</dc:title>
  <cp:lastModifiedBy>Vkas Rajpurohit</cp:lastModifiedBy>
  <cp:revision>71</cp:revision>
  <dcterms:created xsi:type="dcterms:W3CDTF">2006-08-16T00:00:00Z</dcterms:created>
  <dcterms:modified xsi:type="dcterms:W3CDTF">2024-12-21T15:17:57Z</dcterms:modified>
  <dc:identifier>DAGEXVB0Pl8</dc:identifier>
</cp:coreProperties>
</file>